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43"/>
  </p:notesMasterIdLst>
  <p:handoutMasterIdLst>
    <p:handoutMasterId r:id="rId44"/>
  </p:handoutMasterIdLst>
  <p:sldIdLst>
    <p:sldId id="278" r:id="rId4"/>
    <p:sldId id="279" r:id="rId5"/>
    <p:sldId id="264" r:id="rId6"/>
    <p:sldId id="261" r:id="rId7"/>
    <p:sldId id="265" r:id="rId8"/>
    <p:sldId id="266" r:id="rId9"/>
    <p:sldId id="267" r:id="rId10"/>
    <p:sldId id="268" r:id="rId11"/>
    <p:sldId id="293" r:id="rId12"/>
    <p:sldId id="258" r:id="rId13"/>
    <p:sldId id="294" r:id="rId14"/>
    <p:sldId id="295" r:id="rId15"/>
    <p:sldId id="269" r:id="rId16"/>
    <p:sldId id="270" r:id="rId17"/>
    <p:sldId id="271" r:id="rId18"/>
    <p:sldId id="272" r:id="rId19"/>
    <p:sldId id="273" r:id="rId20"/>
    <p:sldId id="274" r:id="rId21"/>
    <p:sldId id="259" r:id="rId22"/>
    <p:sldId id="280" r:id="rId23"/>
    <p:sldId id="262" r:id="rId24"/>
    <p:sldId id="263" r:id="rId25"/>
    <p:sldId id="260" r:id="rId26"/>
    <p:sldId id="277" r:id="rId27"/>
    <p:sldId id="296" r:id="rId28"/>
    <p:sldId id="281" r:id="rId29"/>
    <p:sldId id="282" r:id="rId30"/>
    <p:sldId id="283" r:id="rId31"/>
    <p:sldId id="284" r:id="rId32"/>
    <p:sldId id="285" r:id="rId33"/>
    <p:sldId id="286" r:id="rId34"/>
    <p:sldId id="287" r:id="rId35"/>
    <p:sldId id="288" r:id="rId36"/>
    <p:sldId id="297" r:id="rId37"/>
    <p:sldId id="289" r:id="rId38"/>
    <p:sldId id="290" r:id="rId39"/>
    <p:sldId id="298" r:id="rId40"/>
    <p:sldId id="291" r:id="rId41"/>
    <p:sldId id="292"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21" autoAdjust="0"/>
    <p:restoredTop sz="99843" autoAdjust="0"/>
  </p:normalViewPr>
  <p:slideViewPr>
    <p:cSldViewPr>
      <p:cViewPr>
        <p:scale>
          <a:sx n="60" d="100"/>
          <a:sy n="60" d="100"/>
        </p:scale>
        <p:origin x="-1800" y="-3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A4E8910-2DB0-4017-BD2A-BDB531879086}" type="datetimeFigureOut">
              <a:rPr lang="en-US" smtClean="0"/>
              <a:t>3/1/2021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A52BD78-0A26-4BC9-A379-450A6F2A6022}" type="slidenum">
              <a:rPr lang="en-US" smtClean="0"/>
              <a:t>‹#›</a:t>
            </a:fld>
            <a:endParaRPr lang="en-US"/>
          </a:p>
        </p:txBody>
      </p:sp>
    </p:spTree>
    <p:extLst>
      <p:ext uri="{BB962C8B-B14F-4D97-AF65-F5344CB8AC3E}">
        <p14:creationId xmlns:p14="http://schemas.microsoft.com/office/powerpoint/2010/main" val="322933339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412545-41F3-4BEA-90BD-59CB8065D066}" type="datetimeFigureOut">
              <a:rPr lang="en-US" smtClean="0"/>
              <a:t>3/1/2021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C0CE96-08BC-4035-89C3-686BBD6DFB56}" type="slidenum">
              <a:rPr lang="en-US" smtClean="0"/>
              <a:t>‹#›</a:t>
            </a:fld>
            <a:endParaRPr lang="en-US"/>
          </a:p>
        </p:txBody>
      </p:sp>
    </p:spTree>
    <p:extLst>
      <p:ext uri="{BB962C8B-B14F-4D97-AF65-F5344CB8AC3E}">
        <p14:creationId xmlns:p14="http://schemas.microsoft.com/office/powerpoint/2010/main" val="361740881"/>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C0CE96-08BC-4035-89C3-686BBD6DFB56}" type="slidenum">
              <a:rPr lang="en-US" smtClean="0"/>
              <a:t>7</a:t>
            </a:fld>
            <a:endParaRPr lang="en-US"/>
          </a:p>
        </p:txBody>
      </p:sp>
      <p:sp>
        <p:nvSpPr>
          <p:cNvPr id="5" name="Date Placeholder 4"/>
          <p:cNvSpPr>
            <a:spLocks noGrp="1"/>
          </p:cNvSpPr>
          <p:nvPr>
            <p:ph type="dt" idx="11"/>
          </p:nvPr>
        </p:nvSpPr>
        <p:spPr/>
        <p:txBody>
          <a:bodyPr/>
          <a:lstStyle/>
          <a:p>
            <a:fld id="{2DD73088-DC86-42AE-8A73-DAF5E2442C2B}" type="datetime1">
              <a:rPr lang="en-US" smtClean="0"/>
              <a:t>3/1/2021</a:t>
            </a:fld>
            <a:endParaRPr lang="en-US"/>
          </a:p>
        </p:txBody>
      </p:sp>
    </p:spTree>
    <p:extLst>
      <p:ext uri="{BB962C8B-B14F-4D97-AF65-F5344CB8AC3E}">
        <p14:creationId xmlns:p14="http://schemas.microsoft.com/office/powerpoint/2010/main" val="3623956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117C7D0-4F80-4F8C-B32F-950C2F75D8D7}" type="datetime1">
              <a:rPr lang="en-US" smtClean="0"/>
              <a:t>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5C6E0-1DA3-4D5F-BBB9-FE86C9799D92}" type="slidenum">
              <a:rPr lang="en-US" smtClean="0"/>
              <a:t>‹#›</a:t>
            </a:fld>
            <a:endParaRPr lang="en-US"/>
          </a:p>
        </p:txBody>
      </p:sp>
    </p:spTree>
    <p:extLst>
      <p:ext uri="{BB962C8B-B14F-4D97-AF65-F5344CB8AC3E}">
        <p14:creationId xmlns:p14="http://schemas.microsoft.com/office/powerpoint/2010/main" val="415891011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5635E8-7E33-421E-96D8-5A676549776F}" type="datetime1">
              <a:rPr lang="en-US" smtClean="0"/>
              <a:t>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5C6E0-1DA3-4D5F-BBB9-FE86C9799D92}" type="slidenum">
              <a:rPr lang="en-US" smtClean="0"/>
              <a:t>‹#›</a:t>
            </a:fld>
            <a:endParaRPr lang="en-US"/>
          </a:p>
        </p:txBody>
      </p:sp>
    </p:spTree>
    <p:extLst>
      <p:ext uri="{BB962C8B-B14F-4D97-AF65-F5344CB8AC3E}">
        <p14:creationId xmlns:p14="http://schemas.microsoft.com/office/powerpoint/2010/main" val="148076162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A78916-A2F0-4EF0-8A9C-0D8ADCDFF6FF}" type="datetime1">
              <a:rPr lang="en-US" smtClean="0"/>
              <a:t>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5C6E0-1DA3-4D5F-BBB9-FE86C9799D92}" type="slidenum">
              <a:rPr lang="en-US" smtClean="0"/>
              <a:t>‹#›</a:t>
            </a:fld>
            <a:endParaRPr lang="en-US"/>
          </a:p>
        </p:txBody>
      </p:sp>
    </p:spTree>
    <p:extLst>
      <p:ext uri="{BB962C8B-B14F-4D97-AF65-F5344CB8AC3E}">
        <p14:creationId xmlns:p14="http://schemas.microsoft.com/office/powerpoint/2010/main" val="369110643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CB2C5D1-BED0-4F76-89D3-C3AD924DDD8A}" type="datetimeFigureOut">
              <a:rPr lang="en-US" smtClean="0">
                <a:solidFill>
                  <a:prstClr val="black">
                    <a:tint val="75000"/>
                  </a:prstClr>
                </a:solidFill>
              </a:rPr>
              <a:pPr/>
              <a:t>3/1/2021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6B5C6E0-1DA3-4D5F-BBB9-FE86C9799D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4300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B2C5D1-BED0-4F76-89D3-C3AD924DDD8A}" type="datetimeFigureOut">
              <a:rPr lang="en-US" smtClean="0">
                <a:solidFill>
                  <a:prstClr val="black">
                    <a:tint val="75000"/>
                  </a:prstClr>
                </a:solidFill>
              </a:rPr>
              <a:pPr/>
              <a:t>3/1/2021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6B5C6E0-1DA3-4D5F-BBB9-FE86C9799D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552329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B2C5D1-BED0-4F76-89D3-C3AD924DDD8A}" type="datetimeFigureOut">
              <a:rPr lang="en-US" smtClean="0">
                <a:solidFill>
                  <a:prstClr val="black">
                    <a:tint val="75000"/>
                  </a:prstClr>
                </a:solidFill>
              </a:rPr>
              <a:pPr/>
              <a:t>3/1/2021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6B5C6E0-1DA3-4D5F-BBB9-FE86C9799D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127126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CB2C5D1-BED0-4F76-89D3-C3AD924DDD8A}" type="datetimeFigureOut">
              <a:rPr lang="en-US" smtClean="0">
                <a:solidFill>
                  <a:prstClr val="black">
                    <a:tint val="75000"/>
                  </a:prstClr>
                </a:solidFill>
              </a:rPr>
              <a:pPr/>
              <a:t>3/1/2021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6B5C6E0-1DA3-4D5F-BBB9-FE86C9799D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989440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CB2C5D1-BED0-4F76-89D3-C3AD924DDD8A}" type="datetimeFigureOut">
              <a:rPr lang="en-US" smtClean="0">
                <a:solidFill>
                  <a:prstClr val="black">
                    <a:tint val="75000"/>
                  </a:prstClr>
                </a:solidFill>
              </a:rPr>
              <a:pPr/>
              <a:t>3/1/2021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6B5C6E0-1DA3-4D5F-BBB9-FE86C9799D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924441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CB2C5D1-BED0-4F76-89D3-C3AD924DDD8A}" type="datetimeFigureOut">
              <a:rPr lang="en-US" smtClean="0">
                <a:solidFill>
                  <a:prstClr val="black">
                    <a:tint val="75000"/>
                  </a:prstClr>
                </a:solidFill>
              </a:rPr>
              <a:pPr/>
              <a:t>3/1/2021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6B5C6E0-1DA3-4D5F-BBB9-FE86C9799D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171944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B2C5D1-BED0-4F76-89D3-C3AD924DDD8A}" type="datetimeFigureOut">
              <a:rPr lang="en-US" smtClean="0">
                <a:solidFill>
                  <a:prstClr val="black">
                    <a:tint val="75000"/>
                  </a:prstClr>
                </a:solidFill>
              </a:rPr>
              <a:pPr/>
              <a:t>3/1/2021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6B5C6E0-1DA3-4D5F-BBB9-FE86C9799D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398070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B2C5D1-BED0-4F76-89D3-C3AD924DDD8A}" type="datetimeFigureOut">
              <a:rPr lang="en-US" smtClean="0">
                <a:solidFill>
                  <a:prstClr val="black">
                    <a:tint val="75000"/>
                  </a:prstClr>
                </a:solidFill>
              </a:rPr>
              <a:pPr/>
              <a:t>3/1/2021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6B5C6E0-1DA3-4D5F-BBB9-FE86C9799D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586588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8E94A0-A2A5-4963-AD35-669EF60B976A}" type="datetime1">
              <a:rPr lang="en-US" smtClean="0"/>
              <a:t>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5C6E0-1DA3-4D5F-BBB9-FE86C9799D92}" type="slidenum">
              <a:rPr lang="en-US" smtClean="0"/>
              <a:t>‹#›</a:t>
            </a:fld>
            <a:endParaRPr lang="en-US"/>
          </a:p>
        </p:txBody>
      </p:sp>
    </p:spTree>
    <p:extLst>
      <p:ext uri="{BB962C8B-B14F-4D97-AF65-F5344CB8AC3E}">
        <p14:creationId xmlns:p14="http://schemas.microsoft.com/office/powerpoint/2010/main" val="173429248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B2C5D1-BED0-4F76-89D3-C3AD924DDD8A}" type="datetimeFigureOut">
              <a:rPr lang="en-US" smtClean="0">
                <a:solidFill>
                  <a:prstClr val="black">
                    <a:tint val="75000"/>
                  </a:prstClr>
                </a:solidFill>
              </a:rPr>
              <a:pPr/>
              <a:t>3/1/2021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6B5C6E0-1DA3-4D5F-BBB9-FE86C9799D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835296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B2C5D1-BED0-4F76-89D3-C3AD924DDD8A}" type="datetimeFigureOut">
              <a:rPr lang="en-US" smtClean="0">
                <a:solidFill>
                  <a:prstClr val="black">
                    <a:tint val="75000"/>
                  </a:prstClr>
                </a:solidFill>
              </a:rPr>
              <a:pPr/>
              <a:t>3/1/2021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6B5C6E0-1DA3-4D5F-BBB9-FE86C9799D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400037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B2C5D1-BED0-4F76-89D3-C3AD924DDD8A}" type="datetimeFigureOut">
              <a:rPr lang="en-US" smtClean="0">
                <a:solidFill>
                  <a:prstClr val="black">
                    <a:tint val="75000"/>
                  </a:prstClr>
                </a:solidFill>
              </a:rPr>
              <a:pPr/>
              <a:t>3/1/2021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6B5C6E0-1DA3-4D5F-BBB9-FE86C9799D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999946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CB2C5D1-BED0-4F76-89D3-C3AD924DDD8A}" type="datetimeFigureOut">
              <a:rPr lang="en-US" smtClean="0">
                <a:solidFill>
                  <a:prstClr val="black">
                    <a:tint val="75000"/>
                  </a:prstClr>
                </a:solidFill>
              </a:rPr>
              <a:pPr/>
              <a:t>3/1/2021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6B5C6E0-1DA3-4D5F-BBB9-FE86C9799D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583346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B2C5D1-BED0-4F76-89D3-C3AD924DDD8A}" type="datetimeFigureOut">
              <a:rPr lang="en-US" smtClean="0">
                <a:solidFill>
                  <a:prstClr val="black">
                    <a:tint val="75000"/>
                  </a:prstClr>
                </a:solidFill>
              </a:rPr>
              <a:pPr/>
              <a:t>3/1/2021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6B5C6E0-1DA3-4D5F-BBB9-FE86C9799D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441678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B2C5D1-BED0-4F76-89D3-C3AD924DDD8A}" type="datetimeFigureOut">
              <a:rPr lang="en-US" smtClean="0">
                <a:solidFill>
                  <a:prstClr val="black">
                    <a:tint val="75000"/>
                  </a:prstClr>
                </a:solidFill>
              </a:rPr>
              <a:pPr/>
              <a:t>3/1/2021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6B5C6E0-1DA3-4D5F-BBB9-FE86C9799D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202460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CB2C5D1-BED0-4F76-89D3-C3AD924DDD8A}" type="datetimeFigureOut">
              <a:rPr lang="en-US" smtClean="0">
                <a:solidFill>
                  <a:prstClr val="black">
                    <a:tint val="75000"/>
                  </a:prstClr>
                </a:solidFill>
              </a:rPr>
              <a:pPr/>
              <a:t>3/1/2021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6B5C6E0-1DA3-4D5F-BBB9-FE86C9799D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414805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CB2C5D1-BED0-4F76-89D3-C3AD924DDD8A}" type="datetimeFigureOut">
              <a:rPr lang="en-US" smtClean="0">
                <a:solidFill>
                  <a:prstClr val="black">
                    <a:tint val="75000"/>
                  </a:prstClr>
                </a:solidFill>
              </a:rPr>
              <a:pPr/>
              <a:t>3/1/2021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6B5C6E0-1DA3-4D5F-BBB9-FE86C9799D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911689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CB2C5D1-BED0-4F76-89D3-C3AD924DDD8A}" type="datetimeFigureOut">
              <a:rPr lang="en-US" smtClean="0">
                <a:solidFill>
                  <a:prstClr val="black">
                    <a:tint val="75000"/>
                  </a:prstClr>
                </a:solidFill>
              </a:rPr>
              <a:pPr/>
              <a:t>3/1/2021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6B5C6E0-1DA3-4D5F-BBB9-FE86C9799D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692214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B2C5D1-BED0-4F76-89D3-C3AD924DDD8A}" type="datetimeFigureOut">
              <a:rPr lang="en-US" smtClean="0">
                <a:solidFill>
                  <a:prstClr val="black">
                    <a:tint val="75000"/>
                  </a:prstClr>
                </a:solidFill>
              </a:rPr>
              <a:pPr/>
              <a:t>3/1/2021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6B5C6E0-1DA3-4D5F-BBB9-FE86C9799D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11683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CD2729-CE67-40D3-B53D-95EA3CB9CFE2}" type="datetime1">
              <a:rPr lang="en-US" smtClean="0"/>
              <a:t>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5C6E0-1DA3-4D5F-BBB9-FE86C9799D92}" type="slidenum">
              <a:rPr lang="en-US" smtClean="0"/>
              <a:t>‹#›</a:t>
            </a:fld>
            <a:endParaRPr lang="en-US"/>
          </a:p>
        </p:txBody>
      </p:sp>
    </p:spTree>
    <p:extLst>
      <p:ext uri="{BB962C8B-B14F-4D97-AF65-F5344CB8AC3E}">
        <p14:creationId xmlns:p14="http://schemas.microsoft.com/office/powerpoint/2010/main" val="340830811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B2C5D1-BED0-4F76-89D3-C3AD924DDD8A}" type="datetimeFigureOut">
              <a:rPr lang="en-US" smtClean="0">
                <a:solidFill>
                  <a:prstClr val="black">
                    <a:tint val="75000"/>
                  </a:prstClr>
                </a:solidFill>
              </a:rPr>
              <a:pPr/>
              <a:t>3/1/2021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6B5C6E0-1DA3-4D5F-BBB9-FE86C9799D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083206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B2C5D1-BED0-4F76-89D3-C3AD924DDD8A}" type="datetimeFigureOut">
              <a:rPr lang="en-US" smtClean="0">
                <a:solidFill>
                  <a:prstClr val="black">
                    <a:tint val="75000"/>
                  </a:prstClr>
                </a:solidFill>
              </a:rPr>
              <a:pPr/>
              <a:t>3/1/2021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6B5C6E0-1DA3-4D5F-BBB9-FE86C9799D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743674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B2C5D1-BED0-4F76-89D3-C3AD924DDD8A}" type="datetimeFigureOut">
              <a:rPr lang="en-US" smtClean="0">
                <a:solidFill>
                  <a:prstClr val="black">
                    <a:tint val="75000"/>
                  </a:prstClr>
                </a:solidFill>
              </a:rPr>
              <a:pPr/>
              <a:t>3/1/2021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6B5C6E0-1DA3-4D5F-BBB9-FE86C9799D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870118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B2C5D1-BED0-4F76-89D3-C3AD924DDD8A}" type="datetimeFigureOut">
              <a:rPr lang="en-US" smtClean="0">
                <a:solidFill>
                  <a:prstClr val="black">
                    <a:tint val="75000"/>
                  </a:prstClr>
                </a:solidFill>
              </a:rPr>
              <a:pPr/>
              <a:t>3/1/2021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6B5C6E0-1DA3-4D5F-BBB9-FE86C9799D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979436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BEDD0F-337C-4F53-8F11-5496CD3A2BD1}" type="datetime1">
              <a:rPr lang="en-US" smtClean="0"/>
              <a:t>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B5C6E0-1DA3-4D5F-BBB9-FE86C9799D92}" type="slidenum">
              <a:rPr lang="en-US" smtClean="0"/>
              <a:t>‹#›</a:t>
            </a:fld>
            <a:endParaRPr lang="en-US"/>
          </a:p>
        </p:txBody>
      </p:sp>
    </p:spTree>
    <p:extLst>
      <p:ext uri="{BB962C8B-B14F-4D97-AF65-F5344CB8AC3E}">
        <p14:creationId xmlns:p14="http://schemas.microsoft.com/office/powerpoint/2010/main" val="240769293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3DA7C2-3C7A-4EB7-89CF-B47A82B65401}" type="datetime1">
              <a:rPr lang="en-US" smtClean="0"/>
              <a:t>3/1/2021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B5C6E0-1DA3-4D5F-BBB9-FE86C9799D92}" type="slidenum">
              <a:rPr lang="en-US" smtClean="0"/>
              <a:t>‹#›</a:t>
            </a:fld>
            <a:endParaRPr lang="en-US"/>
          </a:p>
        </p:txBody>
      </p:sp>
    </p:spTree>
    <p:extLst>
      <p:ext uri="{BB962C8B-B14F-4D97-AF65-F5344CB8AC3E}">
        <p14:creationId xmlns:p14="http://schemas.microsoft.com/office/powerpoint/2010/main" val="225397723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334311-8900-4257-91FF-C7360B0C0FC0}" type="datetime1">
              <a:rPr lang="en-US" smtClean="0"/>
              <a:t>3/1/2021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B5C6E0-1DA3-4D5F-BBB9-FE86C9799D92}" type="slidenum">
              <a:rPr lang="en-US" smtClean="0"/>
              <a:t>‹#›</a:t>
            </a:fld>
            <a:endParaRPr lang="en-US"/>
          </a:p>
        </p:txBody>
      </p:sp>
    </p:spTree>
    <p:extLst>
      <p:ext uri="{BB962C8B-B14F-4D97-AF65-F5344CB8AC3E}">
        <p14:creationId xmlns:p14="http://schemas.microsoft.com/office/powerpoint/2010/main" val="325367396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40DA45-EF84-4805-A49B-EA59611958E5}" type="datetime1">
              <a:rPr lang="en-US" smtClean="0"/>
              <a:t>3/1/2021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B5C6E0-1DA3-4D5F-BBB9-FE86C9799D92}" type="slidenum">
              <a:rPr lang="en-US" smtClean="0"/>
              <a:t>‹#›</a:t>
            </a:fld>
            <a:endParaRPr lang="en-US"/>
          </a:p>
        </p:txBody>
      </p:sp>
    </p:spTree>
    <p:extLst>
      <p:ext uri="{BB962C8B-B14F-4D97-AF65-F5344CB8AC3E}">
        <p14:creationId xmlns:p14="http://schemas.microsoft.com/office/powerpoint/2010/main" val="343024744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4123B1-9556-4A9C-8F8C-8DD45C048EE0}" type="datetime1">
              <a:rPr lang="en-US" smtClean="0"/>
              <a:t>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B5C6E0-1DA3-4D5F-BBB9-FE86C9799D92}" type="slidenum">
              <a:rPr lang="en-US" smtClean="0"/>
              <a:t>‹#›</a:t>
            </a:fld>
            <a:endParaRPr lang="en-US"/>
          </a:p>
        </p:txBody>
      </p:sp>
    </p:spTree>
    <p:extLst>
      <p:ext uri="{BB962C8B-B14F-4D97-AF65-F5344CB8AC3E}">
        <p14:creationId xmlns:p14="http://schemas.microsoft.com/office/powerpoint/2010/main" val="364024759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4BC080-2D68-450A-B6B5-C327CF2336D3}" type="datetime1">
              <a:rPr lang="en-US" smtClean="0"/>
              <a:t>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B5C6E0-1DA3-4D5F-BBB9-FE86C9799D92}" type="slidenum">
              <a:rPr lang="en-US" smtClean="0"/>
              <a:t>‹#›</a:t>
            </a:fld>
            <a:endParaRPr lang="en-US"/>
          </a:p>
        </p:txBody>
      </p:sp>
    </p:spTree>
    <p:extLst>
      <p:ext uri="{BB962C8B-B14F-4D97-AF65-F5344CB8AC3E}">
        <p14:creationId xmlns:p14="http://schemas.microsoft.com/office/powerpoint/2010/main" val="287153277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49FF98-6450-4D84-8DD8-49158539F321}" type="datetime1">
              <a:rPr lang="en-US" smtClean="0"/>
              <a:t>3/1/2021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B5C6E0-1DA3-4D5F-BBB9-FE86C9799D92}" type="slidenum">
              <a:rPr lang="en-US" smtClean="0"/>
              <a:t>‹#›</a:t>
            </a:fld>
            <a:endParaRPr lang="en-US"/>
          </a:p>
        </p:txBody>
      </p:sp>
    </p:spTree>
    <p:extLst>
      <p:ext uri="{BB962C8B-B14F-4D97-AF65-F5344CB8AC3E}">
        <p14:creationId xmlns:p14="http://schemas.microsoft.com/office/powerpoint/2010/main" val="32262473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B2C5D1-BED0-4F76-89D3-C3AD924DDD8A}" type="datetimeFigureOut">
              <a:rPr lang="en-US" smtClean="0">
                <a:solidFill>
                  <a:prstClr val="black">
                    <a:tint val="75000"/>
                  </a:prstClr>
                </a:solidFill>
              </a:rPr>
              <a:pPr/>
              <a:t>3/1/2021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B5C6E0-1DA3-4D5F-BBB9-FE86C9799D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99139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B2C5D1-BED0-4F76-89D3-C3AD924DDD8A}" type="datetimeFigureOut">
              <a:rPr lang="en-US" smtClean="0">
                <a:solidFill>
                  <a:prstClr val="black">
                    <a:tint val="75000"/>
                  </a:prstClr>
                </a:solidFill>
              </a:rPr>
              <a:pPr/>
              <a:t>3/1/2021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B5C6E0-1DA3-4D5F-BBB9-FE86C9799D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80753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wto.org/english/tratop_e/devel_e/a4t_e/global_review15prog_e/global_review15prog_e.htm" TargetMode="External"/><Relationship Id="rId2" Type="http://schemas.openxmlformats.org/officeDocument/2006/relationships/hyperlink" Target="https://www.wto.org/english/tratop_e/devel_e/teccop_e/tct_e.htm" TargetMode="Externa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wto.org/english/thewto_e/whatis_e/tif_e/org2_e.htm" TargetMode="External"/><Relationship Id="rId1" Type="http://schemas.openxmlformats.org/officeDocument/2006/relationships/slideLayout" Target="../slideLayouts/slideLayout2.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wto.org/english/thewto_e/whatis_e/tif_e/org4_e.htm" TargetMode="External"/><Relationship Id="rId1" Type="http://schemas.openxmlformats.org/officeDocument/2006/relationships/slideLayout" Target="../slideLayouts/slideLayout2.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2590800"/>
            <a:ext cx="8305800" cy="3352800"/>
          </a:xfrm>
          <a:ln>
            <a:noFill/>
            <a:prstDash val="lgDash"/>
          </a:ln>
        </p:spPr>
        <p:txBody>
          <a:bodyPr>
            <a:normAutofit/>
          </a:bodyPr>
          <a:lstStyle/>
          <a:p>
            <a:pPr>
              <a:spcBef>
                <a:spcPts val="0"/>
              </a:spcBef>
            </a:pPr>
            <a:r>
              <a:rPr lang="ru-RU" sz="4000" dirty="0" smtClean="0"/>
              <a:t>Тема лекции:</a:t>
            </a:r>
          </a:p>
          <a:p>
            <a:pPr>
              <a:spcBef>
                <a:spcPts val="0"/>
              </a:spcBef>
            </a:pPr>
            <a:r>
              <a:rPr lang="ru-RU" sz="4000" dirty="0" smtClean="0"/>
              <a:t>«Всемирная торговая организация»</a:t>
            </a:r>
            <a:endParaRPr lang="en-US" sz="4000" kern="0" dirty="0" smtClean="0">
              <a:solidFill>
                <a:srgbClr val="3C230A"/>
              </a:solidFill>
              <a:latin typeface="Times New Roman"/>
              <a:ea typeface="+mj-ea"/>
              <a:cs typeface="+mj-cs"/>
            </a:endParaRPr>
          </a:p>
        </p:txBody>
      </p:sp>
      <p:sp>
        <p:nvSpPr>
          <p:cNvPr id="10" name="Rectangle 9"/>
          <p:cNvSpPr/>
          <p:nvPr/>
        </p:nvSpPr>
        <p:spPr>
          <a:xfrm>
            <a:off x="932078" y="6858000"/>
            <a:ext cx="7614066" cy="1752600"/>
          </a:xfrm>
          <a:prstGeom prst="rect">
            <a:avLst/>
          </a:prstGeom>
          <a:noFill/>
          <a:ln w="9525" cap="flat" cmpd="sng" algn="ctr">
            <a:solidFill>
              <a:srgbClr val="663300">
                <a:alpha val="29804"/>
              </a:srgbClr>
            </a:solidFill>
            <a:prstDash val="lg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endParaRPr>
          </a:p>
        </p:txBody>
      </p:sp>
    </p:spTree>
    <p:extLst>
      <p:ext uri="{BB962C8B-B14F-4D97-AF65-F5344CB8AC3E}">
        <p14:creationId xmlns:p14="http://schemas.microsoft.com/office/powerpoint/2010/main" val="1783743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0.00868 -0.1143 L 0.00868 -0.75752 L 0.00868 -0.64253 " pathEditMode="relative" rAng="16200000" ptsTypes="AAA">
                                      <p:cBhvr>
                                        <p:cTn id="6" dur="2000" fill="hold"/>
                                        <p:tgtEl>
                                          <p:spTgt spid="10"/>
                                        </p:tgtEl>
                                        <p:attrNameLst>
                                          <p:attrName>ppt_x</p:attrName>
                                          <p:attrName>ppt_y</p:attrName>
                                        </p:attrNameLst>
                                      </p:cBhvr>
                                      <p:rCtr x="0" y="-3216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28" y="7620"/>
            <a:ext cx="8733472" cy="964723"/>
          </a:xfrm>
        </p:spPr>
        <p:txBody>
          <a:bodyPr vert="horz" lIns="91440" tIns="45720" rIns="91440" bIns="45720" rtlCol="0" anchor="ctr">
            <a:noAutofit/>
          </a:bodyPr>
          <a:lstStyle/>
          <a:p>
            <a:pPr algn="l"/>
            <a:r>
              <a:rPr lang="ru-RU" sz="3200" b="1" kern="0" dirty="0">
                <a:solidFill>
                  <a:srgbClr val="00A3DF"/>
                </a:solidFill>
                <a:latin typeface="Times New Roman"/>
              </a:rPr>
              <a:t>Переговоры о новых правилах </a:t>
            </a:r>
            <a:r>
              <a:rPr lang="ru-RU" sz="3200" b="1" kern="0" dirty="0" smtClean="0">
                <a:solidFill>
                  <a:srgbClr val="00A3DF"/>
                </a:solidFill>
                <a:latin typeface="Times New Roman"/>
              </a:rPr>
              <a:t>торговли (1)</a:t>
            </a:r>
            <a:endParaRPr lang="en-US" sz="3200" b="1" kern="0" dirty="0">
              <a:solidFill>
                <a:srgbClr val="00A3DF"/>
              </a:solidFill>
              <a:latin typeface="Times New Roman"/>
            </a:endParaRPr>
          </a:p>
        </p:txBody>
      </p:sp>
      <p:sp>
        <p:nvSpPr>
          <p:cNvPr id="5" name="Rectangle 3"/>
          <p:cNvSpPr>
            <a:spLocks noChangeArrowheads="1"/>
          </p:cNvSpPr>
          <p:nvPr/>
        </p:nvSpPr>
        <p:spPr bwMode="auto">
          <a:xfrm>
            <a:off x="471488" y="15938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D6B5C6E0-1DA3-4D5F-BBB9-FE86C9799D92}" type="slidenum">
              <a:rPr lang="en-US" smtClean="0"/>
              <a:t>10</a:t>
            </a:fld>
            <a:endParaRPr lang="en-US"/>
          </a:p>
        </p:txBody>
      </p:sp>
      <p:pic>
        <p:nvPicPr>
          <p:cNvPr id="8" name="Picture 2"/>
          <p:cNvPicPr>
            <a:picLocks noChangeAspect="1" noChangeArrowheads="1"/>
          </p:cNvPicPr>
          <p:nvPr/>
        </p:nvPicPr>
        <p:blipFill>
          <a:blip r:embed="rId2">
            <a:duotone>
              <a:prstClr val="black"/>
              <a:schemeClr val="accent6">
                <a:tint val="45000"/>
                <a:satMod val="400000"/>
              </a:schemeClr>
            </a:duotone>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76211" y="914400"/>
            <a:ext cx="8791575" cy="115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04800" y="914400"/>
            <a:ext cx="8610600" cy="5638800"/>
          </a:xfrm>
        </p:spPr>
        <p:txBody>
          <a:bodyPr>
            <a:noAutofit/>
          </a:bodyPr>
          <a:lstStyle/>
          <a:p>
            <a:r>
              <a:rPr lang="ru-RU" sz="1300" kern="0" dirty="0" smtClean="0">
                <a:solidFill>
                  <a:srgbClr val="3C230A"/>
                </a:solidFill>
                <a:latin typeface="Times New Roman"/>
              </a:rPr>
              <a:t>Вторая функция ВТО – служить постоянным (в отличие от ГАТТ) форумом для переговоров между членами ВТО о новых правилах торговли.</a:t>
            </a:r>
          </a:p>
          <a:p>
            <a:r>
              <a:rPr lang="ru-RU" sz="1300" kern="0" dirty="0" smtClean="0">
                <a:solidFill>
                  <a:srgbClr val="3C230A"/>
                </a:solidFill>
                <a:latin typeface="Times New Roman"/>
              </a:rPr>
              <a:t>В рамках ВТО ее члены провели переговоры и заключили торговые соглашения, предусматривающие (среди прочего): </a:t>
            </a:r>
          </a:p>
          <a:p>
            <a:pPr lvl="1">
              <a:buFontTx/>
              <a:buChar char="-"/>
            </a:pPr>
            <a:r>
              <a:rPr lang="ru-RU" sz="1300" kern="0" dirty="0" smtClean="0">
                <a:solidFill>
                  <a:srgbClr val="3C230A"/>
                </a:solidFill>
                <a:latin typeface="Times New Roman"/>
              </a:rPr>
              <a:t>расширение обязательств по доступу на рынок для конкретных услуг и поставщиков услуг (финансовые услуги, базовые телекоммуникационные услуги и свобода передвижения физических лиц);</a:t>
            </a:r>
          </a:p>
          <a:p>
            <a:pPr lvl="1">
              <a:buFontTx/>
              <a:buChar char="-"/>
            </a:pPr>
            <a:r>
              <a:rPr lang="ru-RU" sz="1300" kern="0" dirty="0" smtClean="0">
                <a:solidFill>
                  <a:srgbClr val="3C230A"/>
                </a:solidFill>
                <a:latin typeface="Times New Roman"/>
              </a:rPr>
              <a:t>Либерализация торговли товарами информационных технологий;</a:t>
            </a:r>
          </a:p>
          <a:p>
            <a:pPr lvl="1">
              <a:buFontTx/>
              <a:buChar char="-"/>
            </a:pPr>
            <a:r>
              <a:rPr lang="ru-RU" sz="1300" kern="0" dirty="0" smtClean="0">
                <a:solidFill>
                  <a:srgbClr val="3C230A"/>
                </a:solidFill>
                <a:latin typeface="Times New Roman"/>
              </a:rPr>
              <a:t>Изменение соглашения </a:t>
            </a:r>
            <a:r>
              <a:rPr lang="ru-RU" sz="1300" kern="0" dirty="0" err="1" smtClean="0">
                <a:solidFill>
                  <a:srgbClr val="3C230A"/>
                </a:solidFill>
                <a:latin typeface="Times New Roman"/>
              </a:rPr>
              <a:t>ТРИПС</a:t>
            </a:r>
            <a:r>
              <a:rPr lang="ru-RU" sz="1300" kern="0" dirty="0" smtClean="0">
                <a:solidFill>
                  <a:srgbClr val="3C230A"/>
                </a:solidFill>
                <a:latin typeface="Times New Roman"/>
              </a:rPr>
              <a:t> относительно обязательных лицензий (для обеспечения доступа развивающихся стран к лекарственным средствам);</a:t>
            </a:r>
          </a:p>
          <a:p>
            <a:pPr lvl="1">
              <a:buFontTx/>
              <a:buChar char="-"/>
            </a:pPr>
            <a:r>
              <a:rPr lang="ru-RU" sz="1300" kern="0" dirty="0" smtClean="0">
                <a:solidFill>
                  <a:srgbClr val="3C230A"/>
                </a:solidFill>
                <a:latin typeface="Times New Roman"/>
              </a:rPr>
              <a:t>Изменение Соглашения о правительственных закупках (чтобы создать основу для более широкого применения этого соглашения);</a:t>
            </a:r>
          </a:p>
          <a:p>
            <a:pPr lvl="1">
              <a:buFontTx/>
              <a:buChar char="-"/>
            </a:pPr>
            <a:r>
              <a:rPr lang="ru-RU" sz="1300" kern="0" dirty="0" smtClean="0">
                <a:solidFill>
                  <a:srgbClr val="3C230A"/>
                </a:solidFill>
                <a:latin typeface="Times New Roman"/>
              </a:rPr>
              <a:t>Вступление в ВТО почти 40 стран (включая Россию).</a:t>
            </a:r>
          </a:p>
          <a:p>
            <a:pPr marL="342900" lvl="1" indent="-342900">
              <a:buFont typeface="Arial" pitchFamily="34" charset="0"/>
              <a:buChar char="•"/>
            </a:pPr>
            <a:r>
              <a:rPr lang="ru-RU" sz="1300" kern="0" dirty="0" smtClean="0">
                <a:solidFill>
                  <a:srgbClr val="3C230A"/>
                </a:solidFill>
                <a:latin typeface="Times New Roman"/>
              </a:rPr>
              <a:t>Результатом переговоров в ВТО стали также решения органов ВТО, например, Министерское решение о вопросах и опасениях, касающихся имплементации (2001 г.) и Решение Комитета по СФС мерам о частных СФС стандартах.</a:t>
            </a:r>
          </a:p>
          <a:p>
            <a:pPr marL="342900" lvl="1" indent="-342900">
              <a:buFont typeface="Arial" pitchFamily="34" charset="0"/>
              <a:buChar char="•"/>
            </a:pPr>
            <a:r>
              <a:rPr lang="ru-RU" sz="1300" kern="0" dirty="0" smtClean="0">
                <a:solidFill>
                  <a:srgbClr val="3C230A"/>
                </a:solidFill>
                <a:latin typeface="Times New Roman"/>
              </a:rPr>
              <a:t>До учреждения ВТО многосторонние торговые переговоры под эгидой ГАТТ в основном проводились</a:t>
            </a:r>
            <a:r>
              <a:rPr lang="en-GB" sz="1300" kern="0" dirty="0" smtClean="0">
                <a:solidFill>
                  <a:srgbClr val="3C230A"/>
                </a:solidFill>
                <a:latin typeface="Times New Roman"/>
              </a:rPr>
              <a:t> </a:t>
            </a:r>
            <a:r>
              <a:rPr lang="ru-RU" sz="1300" kern="0" dirty="0" smtClean="0">
                <a:solidFill>
                  <a:srgbClr val="3C230A"/>
                </a:solidFill>
                <a:latin typeface="Times New Roman"/>
              </a:rPr>
              <a:t>в виде специально созванных и ограниченных по времени раундов переговоров, затрагивавших широкий круг вопросов </a:t>
            </a:r>
            <a:r>
              <a:rPr lang="ru-RU" sz="1300" kern="0" dirty="0" smtClean="0">
                <a:solidFill>
                  <a:srgbClr val="3C230A"/>
                </a:solidFill>
                <a:latin typeface="Times New Roman"/>
                <a:sym typeface="Wingdings"/>
              </a:rPr>
              <a:t></a:t>
            </a:r>
            <a:r>
              <a:rPr lang="en-GB" sz="1300" kern="0" dirty="0" smtClean="0">
                <a:solidFill>
                  <a:srgbClr val="3C230A"/>
                </a:solidFill>
                <a:latin typeface="Times New Roman"/>
                <a:sym typeface="Wingdings"/>
              </a:rPr>
              <a:t> </a:t>
            </a:r>
            <a:r>
              <a:rPr lang="ru-RU" sz="1300" kern="0" dirty="0" smtClean="0">
                <a:solidFill>
                  <a:srgbClr val="3C230A"/>
                </a:solidFill>
                <a:latin typeface="Times New Roman"/>
                <a:sym typeface="Wingdings"/>
              </a:rPr>
              <a:t>ВТО предоставляет постоянный форум для переговоров, в рамках которого каждый торговый вопрос может обсуждаться в отдельности и</a:t>
            </a:r>
            <a:r>
              <a:rPr lang="en-GB" sz="1300" kern="0" dirty="0" smtClean="0">
                <a:solidFill>
                  <a:srgbClr val="3C230A"/>
                </a:solidFill>
                <a:latin typeface="Times New Roman"/>
                <a:sym typeface="Wingdings"/>
              </a:rPr>
              <a:t> </a:t>
            </a:r>
            <a:r>
              <a:rPr lang="ru-RU" sz="1300" kern="0" dirty="0" smtClean="0">
                <a:solidFill>
                  <a:srgbClr val="3C230A"/>
                </a:solidFill>
                <a:latin typeface="Times New Roman"/>
                <a:sym typeface="Wingdings"/>
              </a:rPr>
              <a:t>в соответствии с его существенными элементами.</a:t>
            </a:r>
          </a:p>
          <a:p>
            <a:pPr marL="342900" lvl="1" indent="-342900">
              <a:buFont typeface="Arial" pitchFamily="34" charset="0"/>
              <a:buChar char="•"/>
            </a:pPr>
            <a:r>
              <a:rPr lang="ru-RU" sz="1300" kern="0" dirty="0" smtClean="0">
                <a:solidFill>
                  <a:srgbClr val="3C230A"/>
                </a:solidFill>
                <a:latin typeface="Times New Roman"/>
                <a:sym typeface="Wingdings"/>
              </a:rPr>
              <a:t>Изначально члены ВТО считали, что у них не будет необходимости в специально созываемых раундах переговоров. Однако вскоре после учреждения ВТО ее члены поняли, что для успешных переговоров по дальнейшей либерализации на многостороннем уровне необходимы политический импульс и возможность</a:t>
            </a:r>
            <a:r>
              <a:rPr lang="en-GB" sz="1300" kern="0" dirty="0" smtClean="0">
                <a:solidFill>
                  <a:srgbClr val="3C230A"/>
                </a:solidFill>
                <a:latin typeface="Times New Roman"/>
                <a:sym typeface="Wingdings"/>
              </a:rPr>
              <a:t> </a:t>
            </a:r>
            <a:r>
              <a:rPr lang="ru-RU" sz="1300" kern="0" dirty="0" smtClean="0">
                <a:solidFill>
                  <a:srgbClr val="3C230A"/>
                </a:solidFill>
                <a:latin typeface="Times New Roman"/>
                <a:sym typeface="Wingdings"/>
              </a:rPr>
              <a:t>достижения «пакетных соглашений» (англ. </a:t>
            </a:r>
            <a:r>
              <a:rPr lang="da-DK" sz="1300" i="1" kern="0" dirty="0" err="1" smtClean="0">
                <a:solidFill>
                  <a:srgbClr val="3C230A"/>
                </a:solidFill>
                <a:latin typeface="Times New Roman"/>
                <a:sym typeface="Wingdings"/>
              </a:rPr>
              <a:t>package</a:t>
            </a:r>
            <a:r>
              <a:rPr lang="da-DK" sz="1300" i="1" kern="0" dirty="0">
                <a:solidFill>
                  <a:srgbClr val="3C230A"/>
                </a:solidFill>
                <a:latin typeface="Times New Roman"/>
                <a:sym typeface="Wingdings"/>
              </a:rPr>
              <a:t> </a:t>
            </a:r>
            <a:r>
              <a:rPr lang="da-DK" sz="1300" i="1" kern="0" dirty="0" smtClean="0">
                <a:solidFill>
                  <a:srgbClr val="3C230A"/>
                </a:solidFill>
                <a:latin typeface="Times New Roman"/>
                <a:sym typeface="Wingdings"/>
              </a:rPr>
              <a:t>deal</a:t>
            </a:r>
            <a:r>
              <a:rPr lang="da-DK" sz="1300" kern="0" dirty="0" smtClean="0">
                <a:solidFill>
                  <a:srgbClr val="3C230A"/>
                </a:solidFill>
                <a:latin typeface="Times New Roman"/>
                <a:sym typeface="Wingdings"/>
              </a:rPr>
              <a:t>)</a:t>
            </a:r>
            <a:r>
              <a:rPr lang="ru-RU" sz="1300" kern="0" dirty="0" smtClean="0">
                <a:solidFill>
                  <a:srgbClr val="3C230A"/>
                </a:solidFill>
                <a:latin typeface="Times New Roman"/>
                <a:sym typeface="Wingdings"/>
              </a:rPr>
              <a:t>, предоставляемая проведением раундов переговоров по типу ГАТТ.   </a:t>
            </a:r>
            <a:r>
              <a:rPr lang="ru-RU" sz="1300" kern="0" dirty="0" smtClean="0">
                <a:solidFill>
                  <a:srgbClr val="3C230A"/>
                </a:solidFill>
                <a:latin typeface="Times New Roman"/>
              </a:rPr>
              <a:t> </a:t>
            </a:r>
          </a:p>
          <a:p>
            <a:pPr marL="342900" lvl="1" indent="-342900">
              <a:buFont typeface="Arial" pitchFamily="34" charset="0"/>
              <a:buChar char="•"/>
            </a:pPr>
            <a:r>
              <a:rPr lang="ru-RU" sz="1300" kern="0" dirty="0" err="1" smtClean="0">
                <a:solidFill>
                  <a:srgbClr val="3C230A"/>
                </a:solidFill>
                <a:latin typeface="Times New Roman"/>
              </a:rPr>
              <a:t>Дохийский</a:t>
            </a:r>
            <a:r>
              <a:rPr lang="ru-RU" sz="1300" kern="0" dirty="0" smtClean="0">
                <a:solidFill>
                  <a:srgbClr val="3C230A"/>
                </a:solidFill>
                <a:latin typeface="Times New Roman"/>
              </a:rPr>
              <a:t> раунд многосторонних торговых переговоров: созван в ноябре 2001 г., должен был закончиться к 01.01.2005 г. Но этот крайний срок не был соблюден: раунд продолжается до сих пор. </a:t>
            </a:r>
          </a:p>
        </p:txBody>
      </p:sp>
    </p:spTree>
    <p:extLst>
      <p:ext uri="{BB962C8B-B14F-4D97-AF65-F5344CB8AC3E}">
        <p14:creationId xmlns:p14="http://schemas.microsoft.com/office/powerpoint/2010/main" val="23972717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8534400" cy="1143000"/>
          </a:xfrm>
        </p:spPr>
        <p:txBody>
          <a:bodyPr>
            <a:normAutofit/>
          </a:bodyPr>
          <a:lstStyle/>
          <a:p>
            <a:pPr algn="l"/>
            <a:r>
              <a:rPr lang="ru-RU" sz="3200" b="1" kern="0" dirty="0">
                <a:solidFill>
                  <a:srgbClr val="00A3DF"/>
                </a:solidFill>
                <a:latin typeface="Times New Roman"/>
              </a:rPr>
              <a:t>Переговоры о новых правилах торговли </a:t>
            </a:r>
            <a:r>
              <a:rPr lang="ru-RU" sz="3200" b="1" kern="0" dirty="0" smtClean="0">
                <a:solidFill>
                  <a:srgbClr val="00A3DF"/>
                </a:solidFill>
                <a:latin typeface="Times New Roman"/>
              </a:rPr>
              <a:t>(</a:t>
            </a:r>
            <a:r>
              <a:rPr lang="en-GB" sz="3200" b="1" kern="0" dirty="0" smtClean="0">
                <a:solidFill>
                  <a:srgbClr val="00A3DF"/>
                </a:solidFill>
                <a:latin typeface="Times New Roman"/>
              </a:rPr>
              <a:t>2</a:t>
            </a:r>
            <a:r>
              <a:rPr lang="ru-RU" sz="3200" b="1" kern="0" dirty="0" smtClean="0">
                <a:solidFill>
                  <a:srgbClr val="00A3DF"/>
                </a:solidFill>
                <a:latin typeface="Times New Roman"/>
              </a:rPr>
              <a:t>)</a:t>
            </a:r>
            <a:endParaRPr lang="da-DK" sz="3200" dirty="0"/>
          </a:p>
        </p:txBody>
      </p:sp>
      <p:sp>
        <p:nvSpPr>
          <p:cNvPr id="3" name="Pladsholder til indhold 2"/>
          <p:cNvSpPr>
            <a:spLocks noGrp="1"/>
          </p:cNvSpPr>
          <p:nvPr>
            <p:ph idx="1"/>
          </p:nvPr>
        </p:nvSpPr>
        <p:spPr>
          <a:xfrm>
            <a:off x="457200" y="1143000"/>
            <a:ext cx="8229600" cy="5181600"/>
          </a:xfrm>
        </p:spPr>
        <p:txBody>
          <a:bodyPr>
            <a:normAutofit fontScale="92500" lnSpcReduction="10000"/>
          </a:bodyPr>
          <a:lstStyle/>
          <a:p>
            <a:pPr marL="342900" lvl="1" indent="-342900">
              <a:buFont typeface="Arial" pitchFamily="34" charset="0"/>
              <a:buChar char="•"/>
            </a:pPr>
            <a:r>
              <a:rPr lang="ru-RU" sz="1200" kern="0" dirty="0">
                <a:solidFill>
                  <a:srgbClr val="3C230A"/>
                </a:solidFill>
                <a:latin typeface="Times New Roman"/>
              </a:rPr>
              <a:t>Министерская декларация Дохи предусмотрела амбициозную повестку дня для переговоров: </a:t>
            </a:r>
            <a:endParaRPr lang="ru-RU" sz="1200" kern="0" dirty="0" smtClean="0">
              <a:solidFill>
                <a:srgbClr val="3C230A"/>
              </a:solidFill>
              <a:latin typeface="Times New Roman"/>
            </a:endParaRPr>
          </a:p>
          <a:p>
            <a:pPr marL="742950" lvl="2" indent="-342900">
              <a:buFont typeface="+mj-lt"/>
              <a:buAutoNum type="arabicPeriod"/>
            </a:pPr>
            <a:r>
              <a:rPr lang="ru-RU" sz="1200" kern="0" dirty="0" smtClean="0">
                <a:solidFill>
                  <a:srgbClr val="3C230A"/>
                </a:solidFill>
                <a:latin typeface="Times New Roman"/>
              </a:rPr>
              <a:t>торговля </a:t>
            </a:r>
            <a:r>
              <a:rPr lang="ru-RU" sz="1200" kern="0" dirty="0">
                <a:solidFill>
                  <a:srgbClr val="3C230A"/>
                </a:solidFill>
                <a:latin typeface="Times New Roman"/>
              </a:rPr>
              <a:t>сельскохозяйственными товарами; </a:t>
            </a:r>
            <a:endParaRPr lang="ru-RU" sz="1200" kern="0" dirty="0" smtClean="0">
              <a:solidFill>
                <a:srgbClr val="3C230A"/>
              </a:solidFill>
              <a:latin typeface="Times New Roman"/>
            </a:endParaRPr>
          </a:p>
          <a:p>
            <a:pPr marL="742950" lvl="2" indent="-342900">
              <a:buFont typeface="+mj-lt"/>
              <a:buAutoNum type="arabicPeriod"/>
            </a:pPr>
            <a:r>
              <a:rPr lang="ru-RU" sz="1200" kern="0" dirty="0" smtClean="0">
                <a:solidFill>
                  <a:srgbClr val="3C230A"/>
                </a:solidFill>
                <a:latin typeface="Times New Roman"/>
              </a:rPr>
              <a:t>торговля </a:t>
            </a:r>
            <a:r>
              <a:rPr lang="ru-RU" sz="1200" kern="0" dirty="0">
                <a:solidFill>
                  <a:srgbClr val="3C230A"/>
                </a:solidFill>
                <a:latin typeface="Times New Roman"/>
              </a:rPr>
              <a:t>услугами; </a:t>
            </a:r>
            <a:endParaRPr lang="ru-RU" sz="1200" kern="0" dirty="0" smtClean="0">
              <a:solidFill>
                <a:srgbClr val="3C230A"/>
              </a:solidFill>
              <a:latin typeface="Times New Roman"/>
            </a:endParaRPr>
          </a:p>
          <a:p>
            <a:pPr marL="742950" lvl="2" indent="-342900">
              <a:buFont typeface="+mj-lt"/>
              <a:buAutoNum type="arabicPeriod"/>
            </a:pPr>
            <a:r>
              <a:rPr lang="ru-RU" sz="1200" kern="0" dirty="0" smtClean="0">
                <a:solidFill>
                  <a:srgbClr val="3C230A"/>
                </a:solidFill>
                <a:latin typeface="Times New Roman"/>
              </a:rPr>
              <a:t>проблемы </a:t>
            </a:r>
            <a:r>
              <a:rPr lang="ru-RU" sz="1200" kern="0" dirty="0">
                <a:solidFill>
                  <a:srgbClr val="3C230A"/>
                </a:solidFill>
                <a:latin typeface="Times New Roman"/>
              </a:rPr>
              <a:t>развивающихся стран – членов ВТО с имплементацией существующих соглашений ВТО; </a:t>
            </a:r>
            <a:endParaRPr lang="ru-RU" sz="1200" kern="0" dirty="0" smtClean="0">
              <a:solidFill>
                <a:srgbClr val="3C230A"/>
              </a:solidFill>
              <a:latin typeface="Times New Roman"/>
            </a:endParaRPr>
          </a:p>
          <a:p>
            <a:pPr marL="742950" lvl="2" indent="-342900">
              <a:buFont typeface="+mj-lt"/>
              <a:buAutoNum type="arabicPeriod"/>
            </a:pPr>
            <a:r>
              <a:rPr lang="ru-RU" sz="1200" kern="0" dirty="0" smtClean="0">
                <a:solidFill>
                  <a:srgbClr val="3C230A"/>
                </a:solidFill>
                <a:latin typeface="Times New Roman"/>
              </a:rPr>
              <a:t>доступ </a:t>
            </a:r>
            <a:r>
              <a:rPr lang="ru-RU" sz="1200" kern="0" dirty="0">
                <a:solidFill>
                  <a:srgbClr val="3C230A"/>
                </a:solidFill>
                <a:latin typeface="Times New Roman"/>
              </a:rPr>
              <a:t>на рынок для несельскохозяйственных товаров </a:t>
            </a:r>
            <a:r>
              <a:rPr lang="ru-RU" sz="1200" kern="0" dirty="0" smtClean="0">
                <a:solidFill>
                  <a:srgbClr val="3C230A"/>
                </a:solidFill>
                <a:latin typeface="Times New Roman"/>
              </a:rPr>
              <a:t>(</a:t>
            </a:r>
            <a:r>
              <a:rPr lang="de-DE" sz="1200" kern="0" dirty="0" smtClean="0">
                <a:solidFill>
                  <a:srgbClr val="3C230A"/>
                </a:solidFill>
                <a:latin typeface="Times New Roman"/>
              </a:rPr>
              <a:t>non-</a:t>
            </a:r>
            <a:r>
              <a:rPr lang="de-DE" sz="1200" kern="0" dirty="0" err="1" smtClean="0">
                <a:solidFill>
                  <a:srgbClr val="3C230A"/>
                </a:solidFill>
                <a:latin typeface="Times New Roman"/>
              </a:rPr>
              <a:t>agricultural</a:t>
            </a:r>
            <a:r>
              <a:rPr lang="de-DE" sz="1200" kern="0" dirty="0">
                <a:solidFill>
                  <a:srgbClr val="3C230A"/>
                </a:solidFill>
                <a:latin typeface="Times New Roman"/>
              </a:rPr>
              <a:t> </a:t>
            </a:r>
            <a:r>
              <a:rPr lang="de-DE" sz="1200" kern="0" dirty="0" err="1" smtClean="0">
                <a:solidFill>
                  <a:srgbClr val="3C230A"/>
                </a:solidFill>
                <a:latin typeface="Times New Roman"/>
              </a:rPr>
              <a:t>market</a:t>
            </a:r>
            <a:r>
              <a:rPr lang="de-DE" sz="1200" kern="0" dirty="0" smtClean="0">
                <a:solidFill>
                  <a:srgbClr val="3C230A"/>
                </a:solidFill>
                <a:latin typeface="Times New Roman"/>
              </a:rPr>
              <a:t> </a:t>
            </a:r>
            <a:r>
              <a:rPr lang="de-DE" sz="1200" kern="0" dirty="0" err="1" smtClean="0">
                <a:solidFill>
                  <a:srgbClr val="3C230A"/>
                </a:solidFill>
                <a:latin typeface="Times New Roman"/>
              </a:rPr>
              <a:t>access</a:t>
            </a:r>
            <a:r>
              <a:rPr lang="de-DE" sz="1200" kern="0" dirty="0" smtClean="0">
                <a:solidFill>
                  <a:srgbClr val="3C230A"/>
                </a:solidFill>
                <a:latin typeface="Times New Roman"/>
              </a:rPr>
              <a:t>, </a:t>
            </a:r>
            <a:r>
              <a:rPr lang="de-DE" sz="1200" kern="0" dirty="0" err="1" smtClean="0">
                <a:solidFill>
                  <a:srgbClr val="3C230A"/>
                </a:solidFill>
                <a:latin typeface="Times New Roman"/>
              </a:rPr>
              <a:t>NAMA</a:t>
            </a:r>
            <a:r>
              <a:rPr lang="ru-RU" sz="1200" kern="0" dirty="0">
                <a:solidFill>
                  <a:srgbClr val="3C230A"/>
                </a:solidFill>
                <a:latin typeface="Times New Roman"/>
              </a:rPr>
              <a:t>); </a:t>
            </a:r>
            <a:endParaRPr lang="ru-RU" sz="1200" kern="0" dirty="0" smtClean="0">
              <a:solidFill>
                <a:srgbClr val="3C230A"/>
              </a:solidFill>
              <a:latin typeface="Times New Roman"/>
            </a:endParaRPr>
          </a:p>
          <a:p>
            <a:pPr marL="742950" lvl="2" indent="-342900">
              <a:buFont typeface="+mj-lt"/>
              <a:buAutoNum type="arabicPeriod"/>
            </a:pPr>
            <a:r>
              <a:rPr lang="ru-RU" sz="1200" kern="0" dirty="0" smtClean="0">
                <a:solidFill>
                  <a:srgbClr val="3C230A"/>
                </a:solidFill>
                <a:latin typeface="Times New Roman"/>
              </a:rPr>
              <a:t>вопросы </a:t>
            </a:r>
            <a:r>
              <a:rPr lang="ru-RU" sz="1200" kern="0" dirty="0">
                <a:solidFill>
                  <a:srgbClr val="3C230A"/>
                </a:solidFill>
                <a:latin typeface="Times New Roman"/>
              </a:rPr>
              <a:t>ТРИПС (например, доступ развивающихся стран к основным лекарственным средствам и защита географических наименований); </a:t>
            </a:r>
            <a:endParaRPr lang="ru-RU" sz="1200" kern="0" dirty="0" smtClean="0">
              <a:solidFill>
                <a:srgbClr val="3C230A"/>
              </a:solidFill>
              <a:latin typeface="Times New Roman"/>
            </a:endParaRPr>
          </a:p>
          <a:p>
            <a:pPr marL="742950" lvl="2" indent="-342900">
              <a:buFont typeface="+mj-lt"/>
              <a:buAutoNum type="arabicPeriod"/>
            </a:pPr>
            <a:r>
              <a:rPr lang="ru-RU" sz="1200" kern="0" dirty="0" smtClean="0">
                <a:solidFill>
                  <a:srgbClr val="3C230A"/>
                </a:solidFill>
                <a:latin typeface="Times New Roman"/>
              </a:rPr>
              <a:t>правила</a:t>
            </a:r>
            <a:r>
              <a:rPr lang="ru-RU" sz="1200" kern="0" dirty="0">
                <a:solidFill>
                  <a:srgbClr val="3C230A"/>
                </a:solidFill>
                <a:latin typeface="Times New Roman"/>
              </a:rPr>
              <a:t>, касающиеся демпинга, субсидий и региональных торговых соглашений; разрешение споров; </a:t>
            </a:r>
            <a:endParaRPr lang="ru-RU" sz="1200" kern="0" dirty="0" smtClean="0">
              <a:solidFill>
                <a:srgbClr val="3C230A"/>
              </a:solidFill>
              <a:latin typeface="Times New Roman"/>
            </a:endParaRPr>
          </a:p>
          <a:p>
            <a:pPr marL="742950" lvl="2" indent="-342900">
              <a:buFont typeface="+mj-lt"/>
              <a:buAutoNum type="arabicPeriod"/>
            </a:pPr>
            <a:r>
              <a:rPr lang="ru-RU" sz="1200" kern="0" dirty="0" smtClean="0">
                <a:solidFill>
                  <a:srgbClr val="3C230A"/>
                </a:solidFill>
                <a:latin typeface="Times New Roman"/>
              </a:rPr>
              <a:t>специальное </a:t>
            </a:r>
            <a:r>
              <a:rPr lang="ru-RU" sz="1200" kern="0" dirty="0">
                <a:solidFill>
                  <a:srgbClr val="3C230A"/>
                </a:solidFill>
                <a:latin typeface="Times New Roman"/>
              </a:rPr>
              <a:t>и дифференцированное обращение для членов ВТО – развивающихся и наименее развитых стран.</a:t>
            </a:r>
          </a:p>
          <a:p>
            <a:pPr marL="342900" lvl="1" indent="-342900">
              <a:buFont typeface="Arial" pitchFamily="34" charset="0"/>
              <a:buChar char="•"/>
            </a:pPr>
            <a:r>
              <a:rPr lang="ru-RU" sz="1200" kern="0" dirty="0">
                <a:solidFill>
                  <a:srgbClr val="3C230A"/>
                </a:solidFill>
                <a:latin typeface="Times New Roman"/>
              </a:rPr>
              <a:t>Главная цель </a:t>
            </a:r>
            <a:r>
              <a:rPr lang="ru-RU" sz="1200" kern="0" dirty="0" err="1">
                <a:solidFill>
                  <a:srgbClr val="3C230A"/>
                </a:solidFill>
                <a:latin typeface="Times New Roman"/>
              </a:rPr>
              <a:t>Дохийского</a:t>
            </a:r>
            <a:r>
              <a:rPr lang="ru-RU" sz="1200" kern="0" dirty="0">
                <a:solidFill>
                  <a:srgbClr val="3C230A"/>
                </a:solidFill>
                <a:latin typeface="Times New Roman"/>
              </a:rPr>
              <a:t> раунда – поставить экономическое развитие и искоренение бедности в центр многосторонней торговой системы.</a:t>
            </a:r>
          </a:p>
          <a:p>
            <a:pPr marL="342900" lvl="1" indent="-342900">
              <a:buFont typeface="Arial" pitchFamily="34" charset="0"/>
              <a:buChar char="•"/>
            </a:pPr>
            <a:r>
              <a:rPr lang="ru-RU" sz="1200" kern="0" dirty="0">
                <a:solidFill>
                  <a:srgbClr val="3C230A"/>
                </a:solidFill>
                <a:latin typeface="Times New Roman"/>
              </a:rPr>
              <a:t>Подход «единого обязательства» (англ. </a:t>
            </a:r>
            <a:r>
              <a:rPr lang="de-DE" sz="1200" kern="0" dirty="0">
                <a:solidFill>
                  <a:srgbClr val="3C230A"/>
                </a:solidFill>
                <a:latin typeface="Times New Roman"/>
              </a:rPr>
              <a:t>sing</a:t>
            </a:r>
            <a:r>
              <a:rPr lang="en-US" sz="1200" kern="0" dirty="0">
                <a:solidFill>
                  <a:srgbClr val="3C230A"/>
                </a:solidFill>
                <a:latin typeface="Times New Roman"/>
              </a:rPr>
              <a:t>le undertaking</a:t>
            </a:r>
            <a:r>
              <a:rPr lang="ru-RU" sz="1200" kern="0" dirty="0">
                <a:solidFill>
                  <a:srgbClr val="3C230A"/>
                </a:solidFill>
                <a:latin typeface="Times New Roman"/>
              </a:rPr>
              <a:t>) или «всё или ничего»: участники раунда должны договориться по всем вопросам, иначе они не заключат юридически обязательного соглашения.</a:t>
            </a:r>
          </a:p>
          <a:p>
            <a:pPr marL="342900" lvl="1" indent="-342900">
              <a:buFont typeface="Arial" pitchFamily="34" charset="0"/>
              <a:buChar char="•"/>
            </a:pPr>
            <a:r>
              <a:rPr lang="ru-RU" sz="1200" kern="0" dirty="0">
                <a:solidFill>
                  <a:srgbClr val="3C230A"/>
                </a:solidFill>
                <a:latin typeface="Times New Roman"/>
              </a:rPr>
              <a:t>«Сингапурские вопросы» (декабрь 1996 г.): соотношение между торговлей и инвестициями, между торговлей и конкурентным (антимонопольным) правом, прозрачность в правительственных закупках, облегчение торговли. По решению </a:t>
            </a:r>
            <a:r>
              <a:rPr lang="ru-RU" sz="1200" kern="0" dirty="0" err="1">
                <a:solidFill>
                  <a:srgbClr val="3C230A"/>
                </a:solidFill>
                <a:latin typeface="Times New Roman"/>
              </a:rPr>
              <a:t>Дохийской</a:t>
            </a:r>
            <a:r>
              <a:rPr lang="ru-RU" sz="1200" kern="0" dirty="0">
                <a:solidFill>
                  <a:srgbClr val="3C230A"/>
                </a:solidFill>
                <a:latin typeface="Times New Roman"/>
              </a:rPr>
              <a:t> министерской конференции (2001 г.), переговоры по этим вопросам начнутся, когда члены ВТО достигнут «прямо выраженного консенсуса» об особенностях этих </a:t>
            </a:r>
            <a:r>
              <a:rPr lang="ru-RU" sz="1200" kern="0" dirty="0" smtClean="0">
                <a:solidFill>
                  <a:srgbClr val="3C230A"/>
                </a:solidFill>
                <a:latin typeface="Times New Roman"/>
              </a:rPr>
              <a:t>переговоров. Соглашение </a:t>
            </a:r>
            <a:r>
              <a:rPr lang="ru-RU" sz="1200" kern="0" dirty="0">
                <a:solidFill>
                  <a:srgbClr val="3C230A"/>
                </a:solidFill>
                <a:latin typeface="Times New Roman"/>
              </a:rPr>
              <a:t>относительно этих особенностей планировалось достичь в </a:t>
            </a:r>
            <a:r>
              <a:rPr lang="ru-RU" sz="1200" kern="0" dirty="0" err="1" smtClean="0">
                <a:solidFill>
                  <a:srgbClr val="3C230A"/>
                </a:solidFill>
                <a:latin typeface="Times New Roman"/>
              </a:rPr>
              <a:t>Канкуне</a:t>
            </a:r>
            <a:r>
              <a:rPr lang="ru-RU" sz="1200" kern="0" dirty="0" smtClean="0">
                <a:solidFill>
                  <a:srgbClr val="3C230A"/>
                </a:solidFill>
                <a:latin typeface="Times New Roman"/>
              </a:rPr>
              <a:t> (Мексика) </a:t>
            </a:r>
            <a:r>
              <a:rPr lang="ru-RU" sz="1200" kern="0" dirty="0">
                <a:solidFill>
                  <a:srgbClr val="3C230A"/>
                </a:solidFill>
                <a:latin typeface="Times New Roman"/>
              </a:rPr>
              <a:t>в сентябре 2003 г. </a:t>
            </a:r>
            <a:r>
              <a:rPr lang="ru-RU" sz="1200" kern="0" dirty="0" smtClean="0">
                <a:solidFill>
                  <a:srgbClr val="3C230A"/>
                </a:solidFill>
                <a:latin typeface="Times New Roman"/>
              </a:rPr>
              <a:t>Однако </a:t>
            </a:r>
            <a:r>
              <a:rPr lang="ru-RU" sz="1200" kern="0" dirty="0">
                <a:solidFill>
                  <a:srgbClr val="3C230A"/>
                </a:solidFill>
                <a:latin typeface="Times New Roman"/>
              </a:rPr>
              <a:t>этого не удалось сделать.</a:t>
            </a:r>
          </a:p>
          <a:p>
            <a:pPr marL="342900" lvl="1" indent="-342900">
              <a:buFont typeface="Arial" pitchFamily="34" charset="0"/>
              <a:buChar char="•"/>
            </a:pPr>
            <a:r>
              <a:rPr lang="ru-RU" sz="1200" kern="0" dirty="0">
                <a:solidFill>
                  <a:srgbClr val="3C230A"/>
                </a:solidFill>
                <a:latin typeface="Times New Roman"/>
              </a:rPr>
              <a:t>В </a:t>
            </a:r>
            <a:r>
              <a:rPr lang="ru-RU" sz="1200" kern="0" dirty="0" err="1">
                <a:solidFill>
                  <a:srgbClr val="3C230A"/>
                </a:solidFill>
                <a:latin typeface="Times New Roman"/>
              </a:rPr>
              <a:t>Канкуне</a:t>
            </a:r>
            <a:r>
              <a:rPr lang="ru-RU" sz="1200" kern="0" dirty="0">
                <a:solidFill>
                  <a:srgbClr val="3C230A"/>
                </a:solidFill>
                <a:latin typeface="Times New Roman"/>
              </a:rPr>
              <a:t> самые большие противоречия возникли вокруг субсидий для сельского хозяйства и доступа на рынок для сельскохозяйственных товаров</a:t>
            </a:r>
            <a:r>
              <a:rPr lang="ru-RU" sz="1200" kern="0" dirty="0" smtClean="0">
                <a:solidFill>
                  <a:srgbClr val="3C230A"/>
                </a:solidFill>
                <a:latin typeface="Times New Roman"/>
              </a:rPr>
              <a:t>.</a:t>
            </a:r>
          </a:p>
          <a:p>
            <a:pPr marL="342900" lvl="1" indent="-342900">
              <a:buFont typeface="Arial" pitchFamily="34" charset="0"/>
              <a:buChar char="•"/>
            </a:pPr>
            <a:r>
              <a:rPr lang="ru-RU" sz="1200" kern="0" dirty="0" smtClean="0">
                <a:solidFill>
                  <a:srgbClr val="3C230A"/>
                </a:solidFill>
                <a:latin typeface="Times New Roman"/>
              </a:rPr>
              <a:t>1 августа 2004 г. – Генеральный Совет принял новую </a:t>
            </a:r>
            <a:r>
              <a:rPr lang="ru-RU" sz="1200" kern="0" dirty="0" err="1" smtClean="0">
                <a:solidFill>
                  <a:srgbClr val="3C230A"/>
                </a:solidFill>
                <a:latin typeface="Times New Roman"/>
              </a:rPr>
              <a:t>Дохийскую</a:t>
            </a:r>
            <a:r>
              <a:rPr lang="ru-RU" sz="1200" kern="0" dirty="0" smtClean="0">
                <a:solidFill>
                  <a:srgbClr val="3C230A"/>
                </a:solidFill>
                <a:latin typeface="Times New Roman"/>
              </a:rPr>
              <a:t> рабочую программу: призыв к государствам-членам ВТО «удвоить усилия для получения сбалансированного общего результаты </a:t>
            </a:r>
            <a:r>
              <a:rPr lang="ru-RU" sz="1200" kern="0" dirty="0" err="1" smtClean="0">
                <a:solidFill>
                  <a:srgbClr val="3C230A"/>
                </a:solidFill>
                <a:latin typeface="Times New Roman"/>
              </a:rPr>
              <a:t>Дохийской</a:t>
            </a:r>
            <a:r>
              <a:rPr lang="ru-RU" sz="1200" kern="0" dirty="0" smtClean="0">
                <a:solidFill>
                  <a:srgbClr val="3C230A"/>
                </a:solidFill>
                <a:latin typeface="Times New Roman"/>
              </a:rPr>
              <a:t> Повестки дня развития»; решение не начинать переговоры по Сингапурским вопросам, за исключением облегчения торговли.</a:t>
            </a:r>
          </a:p>
          <a:p>
            <a:pPr marL="342900" lvl="1" indent="-342900">
              <a:buFont typeface="Arial" pitchFamily="34" charset="0"/>
              <a:buChar char="•"/>
            </a:pPr>
            <a:r>
              <a:rPr lang="ru-RU" sz="1200" kern="0" dirty="0" smtClean="0">
                <a:solidFill>
                  <a:srgbClr val="3C230A"/>
                </a:solidFill>
                <a:latin typeface="Times New Roman"/>
              </a:rPr>
              <a:t>Декабрь 2005 г. – Гонконгская министерская конференция: соглашение об искоренении сельскохозяйственных экспортных субсидий к 2013 г., однако никаких решений относительно доступа на рынок сельскохозяйственных товаров, отечественной поддержки сельскохозяйственного производства, </a:t>
            </a:r>
            <a:r>
              <a:rPr lang="en-GB" sz="1200" kern="0" dirty="0" smtClean="0">
                <a:solidFill>
                  <a:srgbClr val="3C230A"/>
                </a:solidFill>
                <a:latin typeface="Times New Roman"/>
              </a:rPr>
              <a:t>NAMA </a:t>
            </a:r>
            <a:r>
              <a:rPr lang="ru-RU" sz="1200" kern="0" dirty="0" smtClean="0">
                <a:solidFill>
                  <a:srgbClr val="3C230A"/>
                </a:solidFill>
                <a:latin typeface="Times New Roman"/>
              </a:rPr>
              <a:t>и либерализации торговли услугами </a:t>
            </a:r>
            <a:r>
              <a:rPr lang="ru-RU" sz="1200" kern="0" dirty="0" smtClean="0">
                <a:solidFill>
                  <a:srgbClr val="3C230A"/>
                </a:solidFill>
                <a:latin typeface="Times New Roman"/>
                <a:sym typeface="Wingdings"/>
              </a:rPr>
              <a:t></a:t>
            </a:r>
            <a:r>
              <a:rPr lang="en-GB" sz="1200" kern="0" dirty="0" smtClean="0">
                <a:solidFill>
                  <a:srgbClr val="3C230A"/>
                </a:solidFill>
                <a:latin typeface="Times New Roman"/>
                <a:sym typeface="Wingdings"/>
              </a:rPr>
              <a:t>  2006 </a:t>
            </a:r>
            <a:r>
              <a:rPr lang="ru-RU" sz="1200" kern="0" dirty="0" smtClean="0">
                <a:solidFill>
                  <a:srgbClr val="3C230A"/>
                </a:solidFill>
                <a:latin typeface="Times New Roman"/>
                <a:sym typeface="Wingdings"/>
              </a:rPr>
              <a:t>г. – новый срок для принятия соглашения относительно </a:t>
            </a:r>
            <a:r>
              <a:rPr lang="en-GB" sz="1200" kern="0" dirty="0" smtClean="0">
                <a:solidFill>
                  <a:srgbClr val="3C230A"/>
                </a:solidFill>
                <a:latin typeface="Times New Roman"/>
                <a:sym typeface="Wingdings"/>
              </a:rPr>
              <a:t>NAMA  </a:t>
            </a:r>
            <a:r>
              <a:rPr lang="ru-RU" sz="1200" kern="0" dirty="0" smtClean="0">
                <a:solidFill>
                  <a:srgbClr val="3C230A"/>
                </a:solidFill>
                <a:latin typeface="Times New Roman"/>
                <a:sym typeface="Wingdings"/>
              </a:rPr>
              <a:t>Переговоры по </a:t>
            </a:r>
            <a:r>
              <a:rPr lang="en-GB" sz="1200" kern="0" dirty="0" smtClean="0">
                <a:solidFill>
                  <a:srgbClr val="3C230A"/>
                </a:solidFill>
                <a:latin typeface="Times New Roman"/>
                <a:sym typeface="Wingdings"/>
              </a:rPr>
              <a:t>NAMA </a:t>
            </a:r>
            <a:r>
              <a:rPr lang="ru-RU" sz="1200" kern="0" dirty="0" smtClean="0">
                <a:solidFill>
                  <a:srgbClr val="3C230A"/>
                </a:solidFill>
                <a:latin typeface="Times New Roman"/>
                <a:sym typeface="Wingdings"/>
              </a:rPr>
              <a:t>были приостановлены в июле 2006 г. и возобновились в феврале 2007 г. Летом 2008 г. наметился прорыв в переговорах по </a:t>
            </a:r>
            <a:r>
              <a:rPr lang="en-GB" sz="1200" kern="0" dirty="0" smtClean="0">
                <a:solidFill>
                  <a:srgbClr val="3C230A"/>
                </a:solidFill>
                <a:latin typeface="Times New Roman"/>
                <a:sym typeface="Wingdings"/>
              </a:rPr>
              <a:t>NAMA</a:t>
            </a:r>
            <a:r>
              <a:rPr lang="ru-RU" sz="1200" kern="0" dirty="0" smtClean="0">
                <a:solidFill>
                  <a:srgbClr val="3C230A"/>
                </a:solidFill>
                <a:latin typeface="Times New Roman"/>
                <a:sym typeface="Wingdings"/>
              </a:rPr>
              <a:t>, однако переговоры на мини-министерской встрече в Женеве в июле 2008 г. провалились</a:t>
            </a:r>
            <a:r>
              <a:rPr lang="en-US" sz="1200" kern="0" dirty="0" smtClean="0">
                <a:solidFill>
                  <a:srgbClr val="3C230A"/>
                </a:solidFill>
                <a:latin typeface="Times New Roman"/>
                <a:sym typeface="Wingdings"/>
              </a:rPr>
              <a:t>?</a:t>
            </a:r>
            <a:r>
              <a:rPr lang="ru-RU" sz="1200" kern="0" dirty="0" smtClean="0">
                <a:solidFill>
                  <a:srgbClr val="3C230A"/>
                </a:solidFill>
                <a:latin typeface="Times New Roman"/>
                <a:sym typeface="Wingdings"/>
              </a:rPr>
              <a:t>, т.к. было невозможно достичь соглашения относительно особого защитного механизма (англ. </a:t>
            </a:r>
            <a:r>
              <a:rPr lang="da-DK" sz="1200" kern="0" dirty="0" err="1" smtClean="0">
                <a:solidFill>
                  <a:srgbClr val="3C230A"/>
                </a:solidFill>
                <a:latin typeface="Times New Roman"/>
                <a:sym typeface="Wingdings"/>
              </a:rPr>
              <a:t>special</a:t>
            </a:r>
            <a:r>
              <a:rPr lang="da-DK" sz="1200" kern="0" dirty="0" smtClean="0">
                <a:solidFill>
                  <a:srgbClr val="3C230A"/>
                </a:solidFill>
                <a:latin typeface="Times New Roman"/>
                <a:sym typeface="Wingdings"/>
              </a:rPr>
              <a:t> </a:t>
            </a:r>
            <a:r>
              <a:rPr lang="da-DK" sz="1200" kern="0" dirty="0" err="1" smtClean="0">
                <a:solidFill>
                  <a:srgbClr val="3C230A"/>
                </a:solidFill>
                <a:latin typeface="Times New Roman"/>
                <a:sym typeface="Wingdings"/>
              </a:rPr>
              <a:t>safeguard</a:t>
            </a:r>
            <a:r>
              <a:rPr lang="da-DK" sz="1200" kern="0" dirty="0" smtClean="0">
                <a:solidFill>
                  <a:srgbClr val="3C230A"/>
                </a:solidFill>
                <a:latin typeface="Times New Roman"/>
                <a:sym typeface="Wingdings"/>
              </a:rPr>
              <a:t> </a:t>
            </a:r>
            <a:r>
              <a:rPr lang="da-DK" sz="1200" kern="0" dirty="0" err="1" smtClean="0">
                <a:solidFill>
                  <a:srgbClr val="3C230A"/>
                </a:solidFill>
                <a:latin typeface="Times New Roman"/>
                <a:sym typeface="Wingdings"/>
              </a:rPr>
              <a:t>mechanism</a:t>
            </a:r>
            <a:r>
              <a:rPr lang="en-GB" sz="1200" kern="0" dirty="0" smtClean="0">
                <a:solidFill>
                  <a:srgbClr val="3C230A"/>
                </a:solidFill>
                <a:latin typeface="Times New Roman"/>
                <a:sym typeface="Wingdings"/>
              </a:rPr>
              <a:t>, SSM</a:t>
            </a:r>
            <a:r>
              <a:rPr lang="da-DK" sz="1200" kern="0" dirty="0" smtClean="0">
                <a:solidFill>
                  <a:srgbClr val="3C230A"/>
                </a:solidFill>
                <a:latin typeface="Times New Roman"/>
                <a:sym typeface="Wingdings"/>
              </a:rPr>
              <a:t>) </a:t>
            </a:r>
            <a:r>
              <a:rPr lang="ru-RU" sz="1200" kern="0" dirty="0" smtClean="0">
                <a:solidFill>
                  <a:srgbClr val="3C230A"/>
                </a:solidFill>
                <a:latin typeface="Times New Roman"/>
                <a:sym typeface="Wingdings"/>
              </a:rPr>
              <a:t>для защиты бедных фермеров в развивающихся государствах-членах ВТО. </a:t>
            </a:r>
            <a:endParaRPr lang="ru-RU" sz="1200" kern="0" dirty="0" smtClean="0">
              <a:solidFill>
                <a:srgbClr val="3C230A"/>
              </a:solidFill>
              <a:latin typeface="Times New Roman"/>
            </a:endParaRPr>
          </a:p>
          <a:p>
            <a:pPr marL="342900" lvl="1" indent="-342900">
              <a:buFont typeface="Arial" pitchFamily="34" charset="0"/>
              <a:buChar char="•"/>
            </a:pPr>
            <a:endParaRPr lang="ru-RU" sz="1200" kern="0" dirty="0">
              <a:solidFill>
                <a:srgbClr val="3C230A"/>
              </a:solidFill>
              <a:latin typeface="Times New Roman"/>
            </a:endParaRPr>
          </a:p>
          <a:p>
            <a:endParaRPr lang="da-DK" sz="1200" dirty="0"/>
          </a:p>
        </p:txBody>
      </p:sp>
      <p:sp>
        <p:nvSpPr>
          <p:cNvPr id="4" name="Pladsholder til dato 3"/>
          <p:cNvSpPr>
            <a:spLocks noGrp="1"/>
          </p:cNvSpPr>
          <p:nvPr>
            <p:ph type="dt" sz="half" idx="10"/>
          </p:nvPr>
        </p:nvSpPr>
        <p:spPr/>
        <p:txBody>
          <a:bodyPr/>
          <a:lstStyle/>
          <a:p>
            <a:fld id="{748E94A0-A2A5-4963-AD35-669EF60B976A}" type="datetime1">
              <a:rPr lang="en-US" smtClean="0"/>
              <a:t>3/1/2021</a:t>
            </a:fld>
            <a:endParaRPr lang="en-US"/>
          </a:p>
        </p:txBody>
      </p:sp>
      <p:sp>
        <p:nvSpPr>
          <p:cNvPr id="5" name="Pladsholder til diasnummer 4"/>
          <p:cNvSpPr>
            <a:spLocks noGrp="1"/>
          </p:cNvSpPr>
          <p:nvPr>
            <p:ph type="sldNum" sz="quarter" idx="12"/>
          </p:nvPr>
        </p:nvSpPr>
        <p:spPr/>
        <p:txBody>
          <a:bodyPr/>
          <a:lstStyle/>
          <a:p>
            <a:fld id="{D6B5C6E0-1DA3-4D5F-BBB9-FE86C9799D92}" type="slidenum">
              <a:rPr lang="en-US" smtClean="0"/>
              <a:t>11</a:t>
            </a:fld>
            <a:endParaRPr lang="en-US"/>
          </a:p>
        </p:txBody>
      </p:sp>
      <p:pic>
        <p:nvPicPr>
          <p:cNvPr id="6" name="Picture 2"/>
          <p:cNvPicPr>
            <a:picLocks noChangeAspect="1" noChangeArrowheads="1"/>
          </p:cNvPicPr>
          <p:nvPr/>
        </p:nvPicPr>
        <p:blipFill>
          <a:blip r:embed="rId2">
            <a:duotone>
              <a:prstClr val="black"/>
              <a:schemeClr val="accent6">
                <a:tint val="45000"/>
                <a:satMod val="400000"/>
              </a:schemeClr>
            </a:duotone>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76211" y="914400"/>
            <a:ext cx="8791575" cy="115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658393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43200"/>
            <a:ext cx="9144000" cy="1143000"/>
          </a:xfrm>
        </p:spPr>
        <p:txBody>
          <a:bodyPr>
            <a:normAutofit/>
          </a:bodyPr>
          <a:lstStyle/>
          <a:p>
            <a:pPr algn="l"/>
            <a:r>
              <a:rPr lang="ru-RU" sz="3200" b="1" kern="0" dirty="0">
                <a:solidFill>
                  <a:srgbClr val="00A3DF"/>
                </a:solidFill>
                <a:latin typeface="Times New Roman"/>
              </a:rPr>
              <a:t>Переговоры о новых правилах торговли </a:t>
            </a:r>
            <a:r>
              <a:rPr lang="ru-RU" sz="3200" b="1" kern="0" dirty="0" smtClean="0">
                <a:solidFill>
                  <a:srgbClr val="00A3DF"/>
                </a:solidFill>
                <a:latin typeface="Times New Roman"/>
              </a:rPr>
              <a:t>(</a:t>
            </a:r>
            <a:r>
              <a:rPr lang="en-GB" sz="3200" b="1" kern="0" dirty="0" smtClean="0">
                <a:solidFill>
                  <a:srgbClr val="00A3DF"/>
                </a:solidFill>
                <a:latin typeface="Times New Roman"/>
              </a:rPr>
              <a:t>3</a:t>
            </a:r>
            <a:r>
              <a:rPr lang="ru-RU" sz="3200" b="1" kern="0" dirty="0" smtClean="0">
                <a:solidFill>
                  <a:srgbClr val="00A3DF"/>
                </a:solidFill>
                <a:latin typeface="Times New Roman"/>
              </a:rPr>
              <a:t>)</a:t>
            </a:r>
            <a:endParaRPr lang="da-DK" dirty="0"/>
          </a:p>
        </p:txBody>
      </p:sp>
      <p:sp>
        <p:nvSpPr>
          <p:cNvPr id="3" name="Pladsholder til indhold 2"/>
          <p:cNvSpPr>
            <a:spLocks noGrp="1"/>
          </p:cNvSpPr>
          <p:nvPr>
            <p:ph idx="1"/>
          </p:nvPr>
        </p:nvSpPr>
        <p:spPr>
          <a:xfrm>
            <a:off x="228600" y="1143000"/>
            <a:ext cx="8739186" cy="5181600"/>
          </a:xfrm>
        </p:spPr>
        <p:txBody>
          <a:bodyPr>
            <a:normAutofit lnSpcReduction="10000"/>
          </a:bodyPr>
          <a:lstStyle/>
          <a:p>
            <a:pPr marL="342900" lvl="1" indent="-342900">
              <a:buFont typeface="Arial" pitchFamily="34" charset="0"/>
              <a:buChar char="•"/>
            </a:pPr>
            <a:r>
              <a:rPr lang="ru-RU" sz="1200" kern="0" dirty="0" smtClean="0">
                <a:solidFill>
                  <a:srgbClr val="3C230A"/>
                </a:solidFill>
                <a:latin typeface="Times New Roman"/>
              </a:rPr>
              <a:t>Причины неудачи переговоров </a:t>
            </a:r>
            <a:r>
              <a:rPr lang="ru-RU" sz="1200" kern="0" dirty="0" err="1" smtClean="0">
                <a:solidFill>
                  <a:srgbClr val="3C230A"/>
                </a:solidFill>
                <a:latin typeface="Times New Roman"/>
              </a:rPr>
              <a:t>Дохийского</a:t>
            </a:r>
            <a:r>
              <a:rPr lang="ru-RU" sz="1200" kern="0" dirty="0" smtClean="0">
                <a:solidFill>
                  <a:srgbClr val="3C230A"/>
                </a:solidFill>
                <a:latin typeface="Times New Roman"/>
              </a:rPr>
              <a:t> раунда:</a:t>
            </a:r>
          </a:p>
          <a:p>
            <a:pPr marL="742950" lvl="2" indent="-342900">
              <a:buFont typeface="+mj-lt"/>
              <a:buAutoNum type="arabicPeriod"/>
            </a:pPr>
            <a:r>
              <a:rPr lang="ru-RU" sz="1200" kern="0" dirty="0" smtClean="0">
                <a:solidFill>
                  <a:srgbClr val="3C230A"/>
                </a:solidFill>
                <a:latin typeface="Times New Roman"/>
              </a:rPr>
              <a:t>Увеличение числа и разнообразия членов ВТО и появление развивающихся государств-членов ВТО как полноправных участников переговоров;</a:t>
            </a:r>
          </a:p>
          <a:p>
            <a:pPr marL="742950" lvl="2" indent="-342900">
              <a:buFont typeface="+mj-lt"/>
              <a:buAutoNum type="arabicPeriod"/>
            </a:pPr>
            <a:r>
              <a:rPr lang="ru-RU" sz="1200" kern="0" dirty="0">
                <a:solidFill>
                  <a:srgbClr val="3C230A"/>
                </a:solidFill>
                <a:latin typeface="Times New Roman"/>
              </a:rPr>
              <a:t>Трудности, возникающие в связи с необходимостью принятия как окончательного решения, так и всех промежуточных решений консенсусом;</a:t>
            </a:r>
          </a:p>
          <a:p>
            <a:pPr marL="742950" lvl="2" indent="-342900">
              <a:buFont typeface="+mj-lt"/>
              <a:buAutoNum type="arabicPeriod"/>
            </a:pPr>
            <a:r>
              <a:rPr lang="ru-RU" sz="1200" kern="0" dirty="0" smtClean="0">
                <a:solidFill>
                  <a:srgbClr val="3C230A"/>
                </a:solidFill>
                <a:latin typeface="Times New Roman"/>
              </a:rPr>
              <a:t>Решение </a:t>
            </a:r>
            <a:r>
              <a:rPr lang="ru-RU" sz="1200" kern="0" dirty="0">
                <a:solidFill>
                  <a:srgbClr val="3C230A"/>
                </a:solidFill>
                <a:latin typeface="Times New Roman"/>
              </a:rPr>
              <a:t>запустить </a:t>
            </a:r>
            <a:r>
              <a:rPr lang="ru-RU" sz="1200" kern="0" dirty="0" err="1">
                <a:solidFill>
                  <a:srgbClr val="3C230A"/>
                </a:solidFill>
                <a:latin typeface="Times New Roman"/>
              </a:rPr>
              <a:t>Дохийский</a:t>
            </a:r>
            <a:r>
              <a:rPr lang="ru-RU" sz="1200" kern="0" dirty="0">
                <a:solidFill>
                  <a:srgbClr val="3C230A"/>
                </a:solidFill>
                <a:latin typeface="Times New Roman"/>
              </a:rPr>
              <a:t> раунд многосторонних торговых переговоров было плохо подготовленным и не было основано на консенсусе относительно необходимых экономических реформ;</a:t>
            </a:r>
          </a:p>
          <a:p>
            <a:pPr marL="742950" lvl="2" indent="-342900">
              <a:buFont typeface="+mj-lt"/>
              <a:buAutoNum type="arabicPeriod"/>
            </a:pPr>
            <a:r>
              <a:rPr lang="ru-RU" sz="1200" kern="0" dirty="0" smtClean="0">
                <a:solidFill>
                  <a:srgbClr val="3C230A"/>
                </a:solidFill>
                <a:latin typeface="Times New Roman"/>
              </a:rPr>
              <a:t>«Легкие</a:t>
            </a:r>
            <a:r>
              <a:rPr lang="ru-RU" sz="1200" kern="0" dirty="0">
                <a:solidFill>
                  <a:srgbClr val="3C230A"/>
                </a:solidFill>
                <a:latin typeface="Times New Roman"/>
              </a:rPr>
              <a:t>» шаги в процессе торговой либерализации были предприняты в предыдущих раундах многосторонних торговых </a:t>
            </a:r>
            <a:r>
              <a:rPr lang="ru-RU" sz="1200" kern="0" dirty="0" smtClean="0">
                <a:solidFill>
                  <a:srgbClr val="3C230A"/>
                </a:solidFill>
                <a:latin typeface="Times New Roman"/>
              </a:rPr>
              <a:t>переговоров, а оставшиеся </a:t>
            </a:r>
            <a:r>
              <a:rPr lang="ru-RU" sz="1200" kern="0" dirty="0">
                <a:solidFill>
                  <a:srgbClr val="3C230A"/>
                </a:solidFill>
                <a:latin typeface="Times New Roman"/>
              </a:rPr>
              <a:t>вопросы и проблемы </a:t>
            </a:r>
            <a:r>
              <a:rPr lang="ru-RU" sz="1200" kern="0" dirty="0" smtClean="0">
                <a:solidFill>
                  <a:srgbClr val="3C230A"/>
                </a:solidFill>
                <a:latin typeface="Times New Roman"/>
              </a:rPr>
              <a:t>– это в </a:t>
            </a:r>
            <a:r>
              <a:rPr lang="ru-RU" sz="1200" kern="0" dirty="0">
                <a:solidFill>
                  <a:srgbClr val="3C230A"/>
                </a:solidFill>
                <a:latin typeface="Times New Roman"/>
              </a:rPr>
              <a:t>основном </a:t>
            </a:r>
            <a:r>
              <a:rPr lang="ru-RU" sz="1200" kern="0" dirty="0" smtClean="0">
                <a:solidFill>
                  <a:srgbClr val="3C230A"/>
                </a:solidFill>
                <a:latin typeface="Times New Roman"/>
              </a:rPr>
              <a:t>торговые </a:t>
            </a:r>
            <a:r>
              <a:rPr lang="ru-RU" sz="1200" kern="0" dirty="0">
                <a:solidFill>
                  <a:srgbClr val="3C230A"/>
                </a:solidFill>
                <a:latin typeface="Times New Roman"/>
              </a:rPr>
              <a:t>барьеры, охраняемые в связи с внутренними интересами самих </a:t>
            </a:r>
            <a:r>
              <a:rPr lang="ru-RU" sz="1200" kern="0" dirty="0" smtClean="0">
                <a:solidFill>
                  <a:srgbClr val="3C230A"/>
                </a:solidFill>
                <a:latin typeface="Times New Roman"/>
              </a:rPr>
              <a:t>членов </a:t>
            </a:r>
            <a:r>
              <a:rPr lang="ru-RU" sz="1200" kern="0" dirty="0">
                <a:solidFill>
                  <a:srgbClr val="3C230A"/>
                </a:solidFill>
                <a:latin typeface="Times New Roman"/>
              </a:rPr>
              <a:t>ВТО;</a:t>
            </a:r>
          </a:p>
          <a:p>
            <a:pPr marL="742950" lvl="2" indent="-342900">
              <a:buFont typeface="+mj-lt"/>
              <a:buAutoNum type="arabicPeriod"/>
            </a:pPr>
            <a:r>
              <a:rPr lang="ru-RU" sz="1200" kern="0" dirty="0">
                <a:solidFill>
                  <a:srgbClr val="3C230A"/>
                </a:solidFill>
                <a:latin typeface="Times New Roman"/>
              </a:rPr>
              <a:t>Амбициозная повестка дня переговоров и подход «единого обязательства»;</a:t>
            </a:r>
          </a:p>
          <a:p>
            <a:pPr marL="742950" lvl="2" indent="-342900">
              <a:buFont typeface="+mj-lt"/>
              <a:buAutoNum type="arabicPeriod"/>
            </a:pPr>
            <a:r>
              <a:rPr lang="ru-RU" sz="1200" kern="0" dirty="0" smtClean="0">
                <a:solidFill>
                  <a:srgbClr val="3C230A"/>
                </a:solidFill>
                <a:latin typeface="Times New Roman"/>
              </a:rPr>
              <a:t>Члены </a:t>
            </a:r>
            <a:r>
              <a:rPr lang="ru-RU" sz="1200" kern="0" dirty="0">
                <a:solidFill>
                  <a:srgbClr val="3C230A"/>
                </a:solidFill>
                <a:latin typeface="Times New Roman"/>
              </a:rPr>
              <a:t>ВТО не хотят заключать соглашение о новых правах и обязанностях, содержащее нечеткие формулировки (техника, часто используемая в международных переговорах, когда они заходят в тупик), </a:t>
            </a:r>
            <a:r>
              <a:rPr lang="ru-RU" sz="1200" kern="0" dirty="0" smtClean="0">
                <a:solidFill>
                  <a:srgbClr val="3C230A"/>
                </a:solidFill>
                <a:latin typeface="Times New Roman"/>
              </a:rPr>
              <a:t>т.к. потом эти </a:t>
            </a:r>
            <a:r>
              <a:rPr lang="ru-RU" sz="1200" kern="0" dirty="0">
                <a:solidFill>
                  <a:srgbClr val="3C230A"/>
                </a:solidFill>
                <a:latin typeface="Times New Roman"/>
              </a:rPr>
              <a:t>формулировки могут быть истолкованы в </a:t>
            </a:r>
            <a:r>
              <a:rPr lang="ru-RU" sz="1200" kern="0" dirty="0" err="1" smtClean="0">
                <a:solidFill>
                  <a:srgbClr val="3C230A"/>
                </a:solidFill>
                <a:latin typeface="Times New Roman"/>
              </a:rPr>
              <a:t>ОРС</a:t>
            </a:r>
            <a:r>
              <a:rPr lang="ru-RU" sz="1200" kern="0" dirty="0" smtClean="0">
                <a:solidFill>
                  <a:srgbClr val="3C230A"/>
                </a:solidFill>
                <a:latin typeface="Times New Roman"/>
              </a:rPr>
              <a:t> </a:t>
            </a:r>
            <a:r>
              <a:rPr lang="ru-RU" sz="1200" kern="0" dirty="0">
                <a:solidFill>
                  <a:srgbClr val="3C230A"/>
                </a:solidFill>
                <a:latin typeface="Times New Roman"/>
              </a:rPr>
              <a:t>ВТО не соответствующим интересам каких-либо членов ВТО образом;</a:t>
            </a:r>
          </a:p>
          <a:p>
            <a:pPr marL="742950" lvl="2" indent="-342900">
              <a:buFont typeface="+mj-lt"/>
              <a:buAutoNum type="arabicPeriod"/>
            </a:pPr>
            <a:r>
              <a:rPr lang="ru-RU" sz="1200" kern="0" dirty="0">
                <a:solidFill>
                  <a:srgbClr val="3C230A"/>
                </a:solidFill>
                <a:latin typeface="Times New Roman"/>
              </a:rPr>
              <a:t>Общее сомнение в необходимости экономической глобализации и снижение мотивации предпринимать дальнейшие меры для либерализации торговли, в особенности после кризиса 2007 г. </a:t>
            </a:r>
            <a:endParaRPr lang="da-DK" sz="1200" kern="0" dirty="0">
              <a:solidFill>
                <a:srgbClr val="3C230A"/>
              </a:solidFill>
              <a:latin typeface="Times New Roman"/>
            </a:endParaRPr>
          </a:p>
          <a:p>
            <a:pPr marL="342900" lvl="1" indent="-342900">
              <a:buFont typeface="Arial"/>
              <a:buChar char="•"/>
            </a:pPr>
            <a:r>
              <a:rPr lang="ru-RU" sz="1200" kern="0" dirty="0" smtClean="0">
                <a:solidFill>
                  <a:srgbClr val="3C230A"/>
                </a:solidFill>
                <a:latin typeface="Times New Roman"/>
              </a:rPr>
              <a:t>Декабрь 2011 г. – попытка заключить соглашение по более узкому кругу вопросов, в основном касающихся интересов наименее развитых стран: беспошлинный и свободный от квот доступ на рынок и соответствующие правила происхождения товаров, субсидии на хлопок, отмена обязательства предоставления РНБ по ГАТС.</a:t>
            </a:r>
            <a:r>
              <a:rPr lang="en-GB" sz="1200" kern="0" dirty="0">
                <a:solidFill>
                  <a:srgbClr val="3C230A"/>
                </a:solidFill>
                <a:latin typeface="Times New Roman"/>
              </a:rPr>
              <a:t> </a:t>
            </a:r>
            <a:r>
              <a:rPr lang="ru-RU" sz="1200" kern="0" dirty="0" smtClean="0">
                <a:solidFill>
                  <a:srgbClr val="3C230A"/>
                </a:solidFill>
                <a:latin typeface="Times New Roman"/>
              </a:rPr>
              <a:t>Генеральный Директор ВТО Паскаль Лами предложил согласовать так называемый пакет </a:t>
            </a:r>
            <a:r>
              <a:rPr lang="en-GB" sz="1200" kern="0" dirty="0" smtClean="0">
                <a:solidFill>
                  <a:srgbClr val="3C230A"/>
                </a:solidFill>
                <a:latin typeface="Times New Roman"/>
              </a:rPr>
              <a:t>LDC-plus (LDC – least developed countries)</a:t>
            </a:r>
            <a:r>
              <a:rPr lang="ru-RU" sz="1200" kern="0" dirty="0" smtClean="0">
                <a:solidFill>
                  <a:srgbClr val="3C230A"/>
                </a:solidFill>
                <a:latin typeface="Times New Roman"/>
              </a:rPr>
              <a:t>, включающий в себя также вопросы упрощения торговли, экспортной конкуренции и субсидий в сфере рыболовства. В июле 2011 г. стало понятно, что члены ВТО не могут согласовать даже пакет </a:t>
            </a:r>
            <a:r>
              <a:rPr lang="en-GB" sz="1200" kern="0" dirty="0" smtClean="0">
                <a:solidFill>
                  <a:srgbClr val="3C230A"/>
                </a:solidFill>
                <a:latin typeface="Times New Roman"/>
              </a:rPr>
              <a:t>LDC-plus. </a:t>
            </a:r>
            <a:endParaRPr lang="ru-RU" sz="1200" kern="0" dirty="0" smtClean="0">
              <a:solidFill>
                <a:srgbClr val="3C230A"/>
              </a:solidFill>
              <a:latin typeface="Times New Roman"/>
            </a:endParaRPr>
          </a:p>
          <a:p>
            <a:pPr marL="342900" lvl="1" indent="-342900">
              <a:buFont typeface="Arial"/>
              <a:buChar char="•"/>
            </a:pPr>
            <a:r>
              <a:rPr lang="ru-RU" sz="1200" kern="0" dirty="0" smtClean="0">
                <a:solidFill>
                  <a:srgbClr val="3C230A"/>
                </a:solidFill>
                <a:latin typeface="Times New Roman"/>
              </a:rPr>
              <a:t>Глубокий кризис переговоров </a:t>
            </a:r>
            <a:r>
              <a:rPr lang="ru-RU" sz="1200" kern="0" dirty="0" err="1" smtClean="0">
                <a:solidFill>
                  <a:srgbClr val="3C230A"/>
                </a:solidFill>
                <a:latin typeface="Times New Roman"/>
              </a:rPr>
              <a:t>Дохийского</a:t>
            </a:r>
            <a:r>
              <a:rPr lang="ru-RU" sz="1200" kern="0" dirty="0" smtClean="0">
                <a:solidFill>
                  <a:srgbClr val="3C230A"/>
                </a:solidFill>
                <a:latin typeface="Times New Roman"/>
              </a:rPr>
              <a:t> раунда, однако члены ВТО намерены продолжать переговоры. </a:t>
            </a:r>
            <a:endParaRPr lang="en-GB" sz="1200" kern="0" dirty="0" smtClean="0">
              <a:solidFill>
                <a:srgbClr val="3C230A"/>
              </a:solidFill>
              <a:latin typeface="Times New Roman"/>
            </a:endParaRPr>
          </a:p>
          <a:p>
            <a:pPr marL="342900" lvl="1" indent="-342900">
              <a:buFont typeface="Arial" pitchFamily="34" charset="0"/>
              <a:buChar char="•"/>
            </a:pPr>
            <a:r>
              <a:rPr lang="ru-RU" sz="1200" kern="0" dirty="0" smtClean="0">
                <a:solidFill>
                  <a:srgbClr val="3C230A"/>
                </a:solidFill>
                <a:latin typeface="Times New Roman"/>
              </a:rPr>
              <a:t>Результат </a:t>
            </a:r>
            <a:r>
              <a:rPr lang="ru-RU" sz="1200" kern="0" dirty="0" err="1">
                <a:solidFill>
                  <a:srgbClr val="3C230A"/>
                </a:solidFill>
                <a:latin typeface="Times New Roman"/>
              </a:rPr>
              <a:t>Дохийского</a:t>
            </a:r>
            <a:r>
              <a:rPr lang="ru-RU" sz="1200" kern="0" dirty="0">
                <a:solidFill>
                  <a:srgbClr val="3C230A"/>
                </a:solidFill>
                <a:latin typeface="Times New Roman"/>
              </a:rPr>
              <a:t> раунда (пока): </a:t>
            </a:r>
            <a:r>
              <a:rPr lang="ru-RU" sz="1200" kern="0" dirty="0" smtClean="0">
                <a:solidFill>
                  <a:srgbClr val="3C230A"/>
                </a:solidFill>
                <a:latin typeface="Times New Roman"/>
              </a:rPr>
              <a:t>провал (кроме Соглашения об облегчении торговли – </a:t>
            </a:r>
            <a:r>
              <a:rPr lang="en-US" sz="1200" kern="0" dirty="0" smtClean="0">
                <a:solidFill>
                  <a:srgbClr val="3C230A"/>
                </a:solidFill>
                <a:latin typeface="Times New Roman"/>
              </a:rPr>
              <a:t>Trade Facilitation Agreement)</a:t>
            </a:r>
            <a:r>
              <a:rPr lang="ru-RU" sz="1200" kern="0" dirty="0" smtClean="0">
                <a:solidFill>
                  <a:srgbClr val="3C230A"/>
                </a:solidFill>
                <a:latin typeface="Times New Roman"/>
              </a:rPr>
              <a:t>! </a:t>
            </a:r>
            <a:r>
              <a:rPr lang="ru-RU" sz="1200" kern="0" dirty="0">
                <a:solidFill>
                  <a:srgbClr val="3C230A"/>
                </a:solidFill>
                <a:latin typeface="Times New Roman"/>
              </a:rPr>
              <a:t>Вследствие этого члены ВТО стали активно заключать торговые соглашения между собой.</a:t>
            </a:r>
          </a:p>
          <a:p>
            <a:pPr marL="342900" lvl="1" indent="-342900">
              <a:buFont typeface="Arial" pitchFamily="34" charset="0"/>
              <a:buChar char="•"/>
            </a:pPr>
            <a:r>
              <a:rPr lang="ru-RU" sz="1200" kern="0" dirty="0">
                <a:solidFill>
                  <a:srgbClr val="3C230A"/>
                </a:solidFill>
                <a:latin typeface="Times New Roman"/>
              </a:rPr>
              <a:t>ВТО отошла от принципа «всё или ничего». Пример: переговоры между около 20 членами ВТО о заключении </a:t>
            </a:r>
            <a:r>
              <a:rPr lang="de-DE" sz="1200" kern="0" dirty="0">
                <a:solidFill>
                  <a:srgbClr val="3C230A"/>
                </a:solidFill>
                <a:latin typeface="Times New Roman"/>
              </a:rPr>
              <a:t>TISA </a:t>
            </a:r>
            <a:r>
              <a:rPr lang="en-US" sz="1200" kern="0" dirty="0">
                <a:solidFill>
                  <a:srgbClr val="3C230A"/>
                </a:solidFill>
                <a:latin typeface="Times New Roman"/>
              </a:rPr>
              <a:t>(Trade in Services Agreement)</a:t>
            </a:r>
            <a:r>
              <a:rPr lang="ru-RU" sz="1200" kern="0" dirty="0">
                <a:solidFill>
                  <a:srgbClr val="3C230A"/>
                </a:solidFill>
                <a:latin typeface="Times New Roman"/>
              </a:rPr>
              <a:t>. В этих переговорах не участвуют страны БРИКС.</a:t>
            </a:r>
          </a:p>
          <a:p>
            <a:pPr marL="342900" lvl="1" indent="-342900">
              <a:buFont typeface="Arial" pitchFamily="34" charset="0"/>
              <a:buChar char="•"/>
            </a:pPr>
            <a:r>
              <a:rPr lang="ru-RU" sz="1200" kern="0" dirty="0">
                <a:solidFill>
                  <a:srgbClr val="3C230A"/>
                </a:solidFill>
                <a:latin typeface="Times New Roman"/>
              </a:rPr>
              <a:t>Вывод: ВТО хорошо выполняет все свои функции (5), кроме функции ведения переговоров о новых правилах торговли.</a:t>
            </a:r>
          </a:p>
          <a:p>
            <a:endParaRPr lang="da-DK" sz="1200" dirty="0"/>
          </a:p>
        </p:txBody>
      </p:sp>
      <p:sp>
        <p:nvSpPr>
          <p:cNvPr id="4" name="Pladsholder til dato 3"/>
          <p:cNvSpPr>
            <a:spLocks noGrp="1"/>
          </p:cNvSpPr>
          <p:nvPr>
            <p:ph type="dt" sz="half" idx="10"/>
          </p:nvPr>
        </p:nvSpPr>
        <p:spPr/>
        <p:txBody>
          <a:bodyPr/>
          <a:lstStyle/>
          <a:p>
            <a:fld id="{748E94A0-A2A5-4963-AD35-669EF60B976A}" type="datetime1">
              <a:rPr lang="en-US" smtClean="0"/>
              <a:t>3/1/2021</a:t>
            </a:fld>
            <a:endParaRPr lang="en-US"/>
          </a:p>
        </p:txBody>
      </p:sp>
      <p:sp>
        <p:nvSpPr>
          <p:cNvPr id="5" name="Pladsholder til diasnummer 4"/>
          <p:cNvSpPr>
            <a:spLocks noGrp="1"/>
          </p:cNvSpPr>
          <p:nvPr>
            <p:ph type="sldNum" sz="quarter" idx="12"/>
          </p:nvPr>
        </p:nvSpPr>
        <p:spPr/>
        <p:txBody>
          <a:bodyPr/>
          <a:lstStyle/>
          <a:p>
            <a:fld id="{D6B5C6E0-1DA3-4D5F-BBB9-FE86C9799D92}" type="slidenum">
              <a:rPr lang="en-US" smtClean="0"/>
              <a:t>12</a:t>
            </a:fld>
            <a:endParaRPr lang="en-US"/>
          </a:p>
        </p:txBody>
      </p:sp>
      <p:pic>
        <p:nvPicPr>
          <p:cNvPr id="6" name="Picture 2"/>
          <p:cNvPicPr>
            <a:picLocks noChangeAspect="1" noChangeArrowheads="1"/>
          </p:cNvPicPr>
          <p:nvPr/>
        </p:nvPicPr>
        <p:blipFill>
          <a:blip r:embed="rId2">
            <a:duotone>
              <a:prstClr val="black"/>
              <a:schemeClr val="accent6">
                <a:tint val="45000"/>
                <a:satMod val="400000"/>
              </a:schemeClr>
            </a:duotone>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76211" y="914400"/>
            <a:ext cx="8791575" cy="115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689215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vert="horz" lIns="91440" tIns="45720" rIns="91440" bIns="45720" rtlCol="0" anchor="ctr">
            <a:normAutofit/>
          </a:bodyPr>
          <a:lstStyle/>
          <a:p>
            <a:pPr algn="l"/>
            <a:r>
              <a:rPr lang="ru-RU" sz="3600" b="1" kern="0" dirty="0" smtClean="0">
                <a:solidFill>
                  <a:srgbClr val="00A3DF"/>
                </a:solidFill>
                <a:latin typeface="Times New Roman"/>
              </a:rPr>
              <a:t>Разрешение споров</a:t>
            </a:r>
            <a:endParaRPr lang="en-US" sz="3600" b="1" kern="0" dirty="0">
              <a:solidFill>
                <a:srgbClr val="00A3DF"/>
              </a:solidFill>
              <a:latin typeface="Times New Roman"/>
            </a:endParaRPr>
          </a:p>
        </p:txBody>
      </p:sp>
      <p:sp>
        <p:nvSpPr>
          <p:cNvPr id="3" name="Content Placeholder 2"/>
          <p:cNvSpPr>
            <a:spLocks noGrp="1"/>
          </p:cNvSpPr>
          <p:nvPr>
            <p:ph idx="1"/>
          </p:nvPr>
        </p:nvSpPr>
        <p:spPr>
          <a:xfrm>
            <a:off x="457200" y="990600"/>
            <a:ext cx="8229600" cy="5135563"/>
          </a:xfrm>
        </p:spPr>
        <p:txBody>
          <a:bodyPr vert="horz" lIns="91440" tIns="45720" rIns="91440" bIns="45720" rtlCol="0">
            <a:normAutofit fontScale="70000" lnSpcReduction="20000"/>
          </a:bodyPr>
          <a:lstStyle/>
          <a:p>
            <a:pPr algn="just" defTabSz="457200">
              <a:buFont typeface="Arial"/>
            </a:pPr>
            <a:r>
              <a:rPr lang="en-US" sz="2000" kern="0" dirty="0" smtClean="0">
                <a:solidFill>
                  <a:srgbClr val="3C230A"/>
                </a:solidFill>
                <a:latin typeface="Times New Roman"/>
              </a:rPr>
              <a:t>3-</a:t>
            </a:r>
            <a:r>
              <a:rPr lang="ru-RU" sz="2000" kern="0" dirty="0" err="1" smtClean="0">
                <a:solidFill>
                  <a:srgbClr val="3C230A"/>
                </a:solidFill>
                <a:latin typeface="Times New Roman"/>
              </a:rPr>
              <a:t>ья</a:t>
            </a:r>
            <a:r>
              <a:rPr lang="ru-RU" sz="2000" kern="0" dirty="0" smtClean="0">
                <a:solidFill>
                  <a:srgbClr val="3C230A"/>
                </a:solidFill>
                <a:latin typeface="Times New Roman"/>
              </a:rPr>
              <a:t> функция ВТО – администрирование системы разрешения споров между </a:t>
            </a:r>
            <a:r>
              <a:rPr lang="ru-RU" sz="2000" kern="0" dirty="0">
                <a:solidFill>
                  <a:srgbClr val="3C230A"/>
                </a:solidFill>
                <a:latin typeface="Times New Roman"/>
              </a:rPr>
              <a:t>членами ВТО, см. ст. 3.2 Договоренности о разрешении </a:t>
            </a:r>
            <a:r>
              <a:rPr lang="ru-RU" sz="2000" kern="0" dirty="0" smtClean="0">
                <a:solidFill>
                  <a:srgbClr val="3C230A"/>
                </a:solidFill>
                <a:latin typeface="Times New Roman"/>
              </a:rPr>
              <a:t>споров.</a:t>
            </a:r>
            <a:endParaRPr lang="ru-RU" sz="2000" kern="0" dirty="0">
              <a:solidFill>
                <a:srgbClr val="3C230A"/>
              </a:solidFill>
              <a:latin typeface="Times New Roman"/>
            </a:endParaRPr>
          </a:p>
          <a:p>
            <a:pPr algn="just" defTabSz="457200">
              <a:buFont typeface="Arial"/>
              <a:buChar char="•"/>
            </a:pPr>
            <a:r>
              <a:rPr lang="ru-RU" sz="2000" kern="0" dirty="0">
                <a:solidFill>
                  <a:srgbClr val="3C230A"/>
                </a:solidFill>
                <a:latin typeface="Times New Roman"/>
              </a:rPr>
              <a:t>Ст. 3.2 ДРС, 1-ая фраза: «Система урегулирования споров ВТО является центральным элементом, обеспечивающим безопасность и предсказуемость многосторонней торговой </a:t>
            </a:r>
            <a:r>
              <a:rPr lang="ru-RU" sz="2000" kern="0" dirty="0" smtClean="0">
                <a:solidFill>
                  <a:srgbClr val="3C230A"/>
                </a:solidFill>
                <a:latin typeface="Times New Roman"/>
              </a:rPr>
              <a:t>системы».</a:t>
            </a:r>
          </a:p>
          <a:p>
            <a:pPr algn="just" defTabSz="457200">
              <a:buFont typeface="Arial"/>
              <a:buChar char="•"/>
            </a:pPr>
            <a:r>
              <a:rPr lang="ru-RU" sz="2000" kern="0" dirty="0" smtClean="0">
                <a:solidFill>
                  <a:srgbClr val="3C230A"/>
                </a:solidFill>
                <a:latin typeface="Times New Roman"/>
              </a:rPr>
              <a:t>Система урегулирования споров ВТО имеет служит:</a:t>
            </a:r>
          </a:p>
          <a:p>
            <a:pPr marL="857250" lvl="1" indent="-457200" algn="just" defTabSz="457200">
              <a:buFont typeface="+mj-lt"/>
              <a:buAutoNum type="arabicPeriod"/>
            </a:pPr>
            <a:r>
              <a:rPr lang="ru-RU" sz="2000" kern="0" dirty="0" smtClean="0">
                <a:solidFill>
                  <a:srgbClr val="3C230A"/>
                </a:solidFill>
                <a:latin typeface="Times New Roman"/>
              </a:rPr>
              <a:t>Сохранению прав и обязательства Членов в соответствии с соглашениями системы ВТО;</a:t>
            </a:r>
          </a:p>
          <a:p>
            <a:pPr marL="857250" lvl="1" indent="-457200" algn="just" defTabSz="457200">
              <a:buFont typeface="+mj-lt"/>
              <a:buAutoNum type="arabicPeriod"/>
            </a:pPr>
            <a:r>
              <a:rPr lang="ru-RU" sz="2000" kern="0" dirty="0" smtClean="0">
                <a:solidFill>
                  <a:srgbClr val="3C230A"/>
                </a:solidFill>
                <a:latin typeface="Times New Roman"/>
              </a:rPr>
              <a:t>Пояснению и толкованию положений данных соглашений.</a:t>
            </a:r>
          </a:p>
          <a:p>
            <a:pPr algn="just" defTabSz="457200">
              <a:buFont typeface="Arial"/>
              <a:buChar char="•"/>
            </a:pPr>
            <a:r>
              <a:rPr lang="ru-RU" sz="2000" kern="0" dirty="0" smtClean="0">
                <a:solidFill>
                  <a:srgbClr val="3C230A"/>
                </a:solidFill>
                <a:latin typeface="Times New Roman"/>
              </a:rPr>
              <a:t>Ст</a:t>
            </a:r>
            <a:r>
              <a:rPr lang="ru-RU" sz="2000" kern="0" dirty="0">
                <a:solidFill>
                  <a:srgbClr val="3C230A"/>
                </a:solidFill>
                <a:latin typeface="Times New Roman"/>
              </a:rPr>
              <a:t>. 3.3 ДРС: «Безотлагательное урегулирование ситуаций, в которых Ч</a:t>
            </a:r>
            <a:r>
              <a:rPr lang="ru-RU" sz="2000" kern="0" dirty="0" smtClean="0">
                <a:solidFill>
                  <a:srgbClr val="3C230A"/>
                </a:solidFill>
                <a:latin typeface="Times New Roman"/>
              </a:rPr>
              <a:t>лен </a:t>
            </a:r>
            <a:r>
              <a:rPr lang="ru-RU" sz="2000" kern="0" dirty="0">
                <a:solidFill>
                  <a:srgbClr val="3C230A"/>
                </a:solidFill>
                <a:latin typeface="Times New Roman"/>
              </a:rPr>
              <a:t>считает, что выгоды, прямо или косвенно возникающие для него из охваченных Соглашений, сокращаются в результате мер, принятых другим членом, необходимо для эффективного функционирования ВТО и сохранения надлежащего баланса между правами и обязательствами </a:t>
            </a:r>
            <a:r>
              <a:rPr lang="ru-RU" sz="2000" kern="0" dirty="0" smtClean="0">
                <a:solidFill>
                  <a:srgbClr val="3C230A"/>
                </a:solidFill>
                <a:latin typeface="Times New Roman"/>
              </a:rPr>
              <a:t>членов».</a:t>
            </a:r>
            <a:endParaRPr lang="ru-RU" sz="2000" kern="0" dirty="0">
              <a:solidFill>
                <a:srgbClr val="3C230A"/>
              </a:solidFill>
              <a:latin typeface="Times New Roman"/>
            </a:endParaRPr>
          </a:p>
          <a:p>
            <a:pPr algn="just" defTabSz="457200">
              <a:buFont typeface="Arial"/>
            </a:pPr>
            <a:r>
              <a:rPr lang="ru-RU" sz="2000" kern="0" dirty="0">
                <a:solidFill>
                  <a:srgbClr val="3C230A"/>
                </a:solidFill>
                <a:latin typeface="Times New Roman"/>
              </a:rPr>
              <a:t>Ст. 3.2 ДРС, 2-ая </a:t>
            </a:r>
            <a:r>
              <a:rPr lang="ru-RU" sz="2000" kern="0" dirty="0" smtClean="0">
                <a:solidFill>
                  <a:srgbClr val="3C230A"/>
                </a:solidFill>
                <a:latin typeface="Times New Roman"/>
              </a:rPr>
              <a:t>фраза: </a:t>
            </a:r>
            <a:r>
              <a:rPr lang="ru-RU" sz="2000" kern="0" dirty="0">
                <a:solidFill>
                  <a:srgbClr val="3C230A"/>
                </a:solidFill>
                <a:latin typeface="Times New Roman"/>
              </a:rPr>
              <a:t>«Члены признают, что система урегулирования споров имеет целью охранять права и обязательства членов по охваченным Соглашениям и вносить ясность в отношении действующих положений этих Соглашений в соответствии с обычными правилами толкования международного публичного </a:t>
            </a:r>
            <a:r>
              <a:rPr lang="ru-RU" sz="2000" kern="0" dirty="0" smtClean="0">
                <a:solidFill>
                  <a:srgbClr val="3C230A"/>
                </a:solidFill>
                <a:latin typeface="Times New Roman"/>
              </a:rPr>
              <a:t>права».</a:t>
            </a:r>
            <a:endParaRPr lang="ru-RU" sz="2000" kern="0" dirty="0">
              <a:solidFill>
                <a:srgbClr val="3C230A"/>
              </a:solidFill>
              <a:latin typeface="Times New Roman"/>
            </a:endParaRPr>
          </a:p>
          <a:p>
            <a:pPr algn="just" defTabSz="457200">
              <a:buFont typeface="Arial"/>
            </a:pPr>
            <a:r>
              <a:rPr lang="ru-RU" sz="2000" kern="0" dirty="0">
                <a:solidFill>
                  <a:srgbClr val="3C230A"/>
                </a:solidFill>
                <a:latin typeface="Times New Roman"/>
              </a:rPr>
              <a:t>Ст. 3.2 ДРС, последняя </a:t>
            </a:r>
            <a:r>
              <a:rPr lang="ru-RU" sz="2000" kern="0" dirty="0" smtClean="0">
                <a:solidFill>
                  <a:srgbClr val="3C230A"/>
                </a:solidFill>
                <a:latin typeface="Times New Roman"/>
              </a:rPr>
              <a:t>фраза: </a:t>
            </a:r>
            <a:r>
              <a:rPr lang="ru-RU" sz="2000" kern="0" dirty="0">
                <a:solidFill>
                  <a:srgbClr val="3C230A"/>
                </a:solidFill>
                <a:latin typeface="Times New Roman"/>
              </a:rPr>
              <a:t>«Рекомендации и решения ОРС не могут увеличить или уменьшить права и обязательства, предусмотренные охваченными </a:t>
            </a:r>
            <a:r>
              <a:rPr lang="ru-RU" sz="2000" kern="0" dirty="0" smtClean="0">
                <a:solidFill>
                  <a:srgbClr val="3C230A"/>
                </a:solidFill>
                <a:latin typeface="Times New Roman"/>
              </a:rPr>
              <a:t>Соглашениями».</a:t>
            </a:r>
            <a:endParaRPr lang="ru-RU" sz="2000" kern="0" dirty="0">
              <a:solidFill>
                <a:srgbClr val="3C230A"/>
              </a:solidFill>
              <a:latin typeface="Times New Roman"/>
            </a:endParaRPr>
          </a:p>
          <a:p>
            <a:pPr algn="just" defTabSz="457200">
              <a:buFont typeface="Arial"/>
            </a:pPr>
            <a:r>
              <a:rPr lang="ru-RU" sz="2000" kern="0" dirty="0">
                <a:solidFill>
                  <a:srgbClr val="3C230A"/>
                </a:solidFill>
                <a:latin typeface="Times New Roman"/>
              </a:rPr>
              <a:t>Система разрешения споров – </a:t>
            </a:r>
            <a:r>
              <a:rPr lang="ru-RU" sz="2000" kern="0" dirty="0" smtClean="0">
                <a:solidFill>
                  <a:srgbClr val="3C230A"/>
                </a:solidFill>
                <a:latin typeface="Times New Roman"/>
              </a:rPr>
              <a:t>«драгоценность </a:t>
            </a:r>
            <a:r>
              <a:rPr lang="ru-RU" sz="2000" kern="0" dirty="0">
                <a:solidFill>
                  <a:srgbClr val="3C230A"/>
                </a:solidFill>
                <a:latin typeface="Times New Roman"/>
              </a:rPr>
              <a:t>в </a:t>
            </a:r>
            <a:r>
              <a:rPr lang="ru-RU" sz="2000" kern="0" dirty="0" smtClean="0">
                <a:solidFill>
                  <a:srgbClr val="3C230A"/>
                </a:solidFill>
                <a:latin typeface="Times New Roman"/>
              </a:rPr>
              <a:t>короне» </a:t>
            </a:r>
            <a:r>
              <a:rPr lang="ru-RU" sz="2000" kern="0" dirty="0">
                <a:solidFill>
                  <a:srgbClr val="3C230A"/>
                </a:solidFill>
                <a:latin typeface="Times New Roman"/>
              </a:rPr>
              <a:t>ВТО. Самая эффективная из всех существующих в мире многосторонних систем разрешения споров между </a:t>
            </a:r>
            <a:r>
              <a:rPr lang="ru-RU" sz="2000" kern="0" dirty="0" smtClean="0">
                <a:solidFill>
                  <a:srgbClr val="3C230A"/>
                </a:solidFill>
                <a:latin typeface="Times New Roman"/>
              </a:rPr>
              <a:t>государствами:</a:t>
            </a:r>
            <a:r>
              <a:rPr lang="en-GB" sz="2000" kern="0" dirty="0" smtClean="0">
                <a:solidFill>
                  <a:srgbClr val="3C230A"/>
                </a:solidFill>
                <a:latin typeface="Times New Roman"/>
              </a:rPr>
              <a:t> </a:t>
            </a:r>
            <a:r>
              <a:rPr lang="ru-RU" sz="2000" kern="0" dirty="0" smtClean="0">
                <a:solidFill>
                  <a:srgbClr val="3C230A"/>
                </a:solidFill>
                <a:latin typeface="Times New Roman"/>
              </a:rPr>
              <a:t>на конец февраля 2016 г. 502 спора были переданы в ОРС ВТО для урегулирования, из них на стадии консультаций сейчас находятся 148 споров, а 94 спора были либо мирно урегулированы, либо прекращены по иным причинам.    </a:t>
            </a:r>
            <a:endParaRPr lang="ru-RU" sz="2000" kern="0" dirty="0">
              <a:solidFill>
                <a:srgbClr val="3C230A"/>
              </a:solidFill>
              <a:latin typeface="Times New Roman"/>
            </a:endParaRPr>
          </a:p>
          <a:p>
            <a:pPr algn="just" defTabSz="457200">
              <a:buFont typeface="Arial"/>
            </a:pPr>
            <a:r>
              <a:rPr lang="ru-RU" sz="2000" kern="0" dirty="0">
                <a:solidFill>
                  <a:srgbClr val="3C230A"/>
                </a:solidFill>
                <a:latin typeface="Times New Roman"/>
              </a:rPr>
              <a:t>Обязательная юрисдикция, жесткие сроки, возможность апелляции, детальный механизм обеспечения исполнения рекомендаций и постановлений </a:t>
            </a:r>
            <a:r>
              <a:rPr lang="ru-RU" sz="2000" kern="0" dirty="0" err="1">
                <a:solidFill>
                  <a:srgbClr val="3C230A"/>
                </a:solidFill>
                <a:latin typeface="Times New Roman"/>
              </a:rPr>
              <a:t>ОРС</a:t>
            </a:r>
            <a:r>
              <a:rPr lang="ru-RU" sz="2000" kern="0" dirty="0">
                <a:solidFill>
                  <a:srgbClr val="3C230A"/>
                </a:solidFill>
                <a:latin typeface="Times New Roman"/>
              </a:rPr>
              <a:t>.</a:t>
            </a:r>
            <a:endParaRPr lang="en-US" sz="2000" kern="0" dirty="0">
              <a:solidFill>
                <a:srgbClr val="3C230A"/>
              </a:solidFill>
              <a:latin typeface="Times New Roman"/>
            </a:endParaRPr>
          </a:p>
        </p:txBody>
      </p:sp>
      <p:sp>
        <p:nvSpPr>
          <p:cNvPr id="5" name="Slide Number Placeholder 4"/>
          <p:cNvSpPr>
            <a:spLocks noGrp="1"/>
          </p:cNvSpPr>
          <p:nvPr>
            <p:ph type="sldNum" sz="quarter" idx="12"/>
          </p:nvPr>
        </p:nvSpPr>
        <p:spPr/>
        <p:txBody>
          <a:bodyPr/>
          <a:lstStyle/>
          <a:p>
            <a:fld id="{D6B5C6E0-1DA3-4D5F-BBB9-FE86C9799D92}" type="slidenum">
              <a:rPr lang="en-US" smtClean="0"/>
              <a:t>13</a:t>
            </a:fld>
            <a:endParaRPr lang="en-US"/>
          </a:p>
        </p:txBody>
      </p:sp>
      <p:pic>
        <p:nvPicPr>
          <p:cNvPr id="7" name="Picture 2"/>
          <p:cNvPicPr>
            <a:picLocks noChangeAspect="1" noChangeArrowheads="1"/>
          </p:cNvPicPr>
          <p:nvPr/>
        </p:nvPicPr>
        <p:blipFill>
          <a:blip r:embed="rId2">
            <a:duotone>
              <a:prstClr val="black"/>
              <a:schemeClr val="accent6">
                <a:tint val="45000"/>
                <a:satMod val="400000"/>
              </a:schemeClr>
            </a:duotone>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76211" y="914400"/>
            <a:ext cx="8791575" cy="115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484900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vert="horz" lIns="91440" tIns="45720" rIns="91440" bIns="45720" rtlCol="0" anchor="ctr">
            <a:normAutofit/>
          </a:bodyPr>
          <a:lstStyle/>
          <a:p>
            <a:pPr algn="l"/>
            <a:r>
              <a:rPr lang="ru-RU" sz="3600" b="1" kern="0" dirty="0" smtClean="0">
                <a:solidFill>
                  <a:srgbClr val="00A3DF"/>
                </a:solidFill>
                <a:latin typeface="Times New Roman"/>
              </a:rPr>
              <a:t>Обзор торговой политики</a:t>
            </a:r>
            <a:endParaRPr lang="en-US" sz="3600" b="1" kern="0" dirty="0">
              <a:solidFill>
                <a:srgbClr val="00A3DF"/>
              </a:solidFill>
              <a:latin typeface="Times New Roman"/>
            </a:endParaRPr>
          </a:p>
        </p:txBody>
      </p:sp>
      <p:sp>
        <p:nvSpPr>
          <p:cNvPr id="3" name="Content Placeholder 2"/>
          <p:cNvSpPr>
            <a:spLocks noGrp="1"/>
          </p:cNvSpPr>
          <p:nvPr>
            <p:ph idx="1"/>
          </p:nvPr>
        </p:nvSpPr>
        <p:spPr>
          <a:xfrm>
            <a:off x="176211" y="972342"/>
            <a:ext cx="8739189" cy="5580858"/>
          </a:xfrm>
        </p:spPr>
        <p:txBody>
          <a:bodyPr vert="horz" lIns="91440" tIns="45720" rIns="91440" bIns="45720" rtlCol="0">
            <a:noAutofit/>
          </a:bodyPr>
          <a:lstStyle/>
          <a:p>
            <a:pPr algn="just" defTabSz="457200">
              <a:buFont typeface="Arial"/>
              <a:buChar char="•"/>
            </a:pPr>
            <a:r>
              <a:rPr lang="ru-RU" sz="1200" kern="0" dirty="0" err="1" smtClean="0">
                <a:solidFill>
                  <a:srgbClr val="3C230A"/>
                </a:solidFill>
                <a:latin typeface="Times New Roman"/>
              </a:rPr>
              <a:t>4-ая</a:t>
            </a:r>
            <a:r>
              <a:rPr lang="ru-RU" sz="1200" kern="0" dirty="0" smtClean="0">
                <a:solidFill>
                  <a:srgbClr val="3C230A"/>
                </a:solidFill>
                <a:latin typeface="Times New Roman"/>
              </a:rPr>
              <a:t> функция ВТО: администрирование механизма обзора торговой политики (МОТП).</a:t>
            </a:r>
          </a:p>
          <a:p>
            <a:pPr algn="just" defTabSz="457200">
              <a:buFont typeface="Arial"/>
              <a:buChar char="•"/>
            </a:pPr>
            <a:r>
              <a:rPr lang="ru-RU" sz="1200" kern="0" dirty="0" smtClean="0">
                <a:solidFill>
                  <a:srgbClr val="3C230A"/>
                </a:solidFill>
                <a:latin typeface="Times New Roman"/>
              </a:rPr>
              <a:t>Регулярная коллективная оценка всей палитры торговых политик и практик членов ВТО и их влияние на функционирование многосторонней торговой системы.</a:t>
            </a:r>
          </a:p>
          <a:p>
            <a:pPr algn="just" defTabSz="457200">
              <a:buFont typeface="Arial"/>
              <a:buChar char="•"/>
            </a:pPr>
            <a:r>
              <a:rPr lang="ru-RU" sz="1200" kern="0" dirty="0" smtClean="0">
                <a:solidFill>
                  <a:srgbClr val="3C230A"/>
                </a:solidFill>
                <a:latin typeface="Times New Roman"/>
              </a:rPr>
              <a:t>Задачи механизма: </a:t>
            </a:r>
          </a:p>
          <a:p>
            <a:pPr marL="857250" lvl="1" indent="-457200" algn="just" defTabSz="457200">
              <a:buFont typeface="+mj-lt"/>
              <a:buAutoNum type="arabicPeriod"/>
            </a:pPr>
            <a:r>
              <a:rPr lang="ru-RU" sz="1200" kern="0" dirty="0">
                <a:solidFill>
                  <a:srgbClr val="3C230A"/>
                </a:solidFill>
                <a:latin typeface="Times New Roman"/>
              </a:rPr>
              <a:t>Д</a:t>
            </a:r>
            <a:r>
              <a:rPr lang="ru-RU" sz="1200" kern="0" dirty="0" smtClean="0">
                <a:solidFill>
                  <a:srgbClr val="3C230A"/>
                </a:solidFill>
                <a:latin typeface="Times New Roman"/>
              </a:rPr>
              <a:t>обиться большей прозрачности и понимания торговой политики и практики членов ВТО; </a:t>
            </a:r>
          </a:p>
          <a:p>
            <a:pPr marL="857250" lvl="1" indent="-457200" algn="just" defTabSz="457200">
              <a:buFont typeface="+mj-lt"/>
              <a:buAutoNum type="arabicPeriod"/>
            </a:pPr>
            <a:r>
              <a:rPr lang="ru-RU" sz="1200" kern="0" dirty="0">
                <a:solidFill>
                  <a:srgbClr val="3C230A"/>
                </a:solidFill>
                <a:latin typeface="Times New Roman"/>
              </a:rPr>
              <a:t>В</a:t>
            </a:r>
            <a:r>
              <a:rPr lang="ru-RU" sz="1200" kern="0" dirty="0" smtClean="0">
                <a:solidFill>
                  <a:srgbClr val="3C230A"/>
                </a:solidFill>
                <a:latin typeface="Times New Roman"/>
              </a:rPr>
              <a:t>нести вклад в улучшение соблюдения всеми членами ВТО их обязательств.</a:t>
            </a:r>
          </a:p>
          <a:p>
            <a:pPr algn="just" defTabSz="457200">
              <a:buFont typeface="Arial"/>
              <a:buChar char="•"/>
            </a:pPr>
            <a:r>
              <a:rPr lang="ru-RU" sz="1200" kern="0" dirty="0" smtClean="0">
                <a:solidFill>
                  <a:srgbClr val="3C230A"/>
                </a:solidFill>
                <a:latin typeface="Times New Roman"/>
              </a:rPr>
              <a:t>Торговая политика и практика всех членов ВТО подлежит периодическому обзору. Периодичность определяется долей члена ВТО в мировой торговле: ЕС, США, Япония и Китай должны подвергаться обзору каждые 2 года; следующие 16 стран – каждые 4 года; прочие члены ВТО – каждые 6 лет (но для наименее развитых стран могут быть установлены более длительные периоды).</a:t>
            </a:r>
          </a:p>
          <a:p>
            <a:pPr algn="just" defTabSz="457200">
              <a:buFont typeface="Arial"/>
              <a:buChar char="•"/>
            </a:pPr>
            <a:r>
              <a:rPr lang="ru-RU" sz="1200" kern="0" dirty="0" smtClean="0">
                <a:solidFill>
                  <a:srgbClr val="3C230A"/>
                </a:solidFill>
                <a:latin typeface="Times New Roman"/>
              </a:rPr>
              <a:t>За обзор торговой политики отвечает </a:t>
            </a:r>
            <a:r>
              <a:rPr lang="de-DE" sz="1200" kern="0" dirty="0" smtClean="0">
                <a:solidFill>
                  <a:srgbClr val="3C230A"/>
                </a:solidFill>
                <a:latin typeface="Times New Roman"/>
              </a:rPr>
              <a:t>Trade </a:t>
            </a:r>
            <a:r>
              <a:rPr lang="de-DE" sz="1200" kern="0" dirty="0" err="1" smtClean="0">
                <a:solidFill>
                  <a:srgbClr val="3C230A"/>
                </a:solidFill>
                <a:latin typeface="Times New Roman"/>
              </a:rPr>
              <a:t>Polic</a:t>
            </a:r>
            <a:r>
              <a:rPr lang="en-US" sz="1200" kern="0" dirty="0" smtClean="0">
                <a:solidFill>
                  <a:srgbClr val="3C230A"/>
                </a:solidFill>
                <a:latin typeface="Times New Roman"/>
              </a:rPr>
              <a:t>y Review Body (</a:t>
            </a:r>
            <a:r>
              <a:rPr lang="en-US" sz="1200" kern="0" dirty="0" err="1" smtClean="0">
                <a:solidFill>
                  <a:srgbClr val="3C230A"/>
                </a:solidFill>
                <a:latin typeface="Times New Roman"/>
              </a:rPr>
              <a:t>TPRB</a:t>
            </a:r>
            <a:r>
              <a:rPr lang="en-US" sz="1200" kern="0" dirty="0" smtClean="0">
                <a:solidFill>
                  <a:srgbClr val="3C230A"/>
                </a:solidFill>
                <a:latin typeface="Times New Roman"/>
              </a:rPr>
              <a:t>)</a:t>
            </a:r>
            <a:r>
              <a:rPr lang="ru-RU" sz="1200" kern="0" dirty="0">
                <a:solidFill>
                  <a:srgbClr val="3C230A"/>
                </a:solidFill>
                <a:latin typeface="Times New Roman"/>
              </a:rPr>
              <a:t> </a:t>
            </a:r>
            <a:r>
              <a:rPr lang="ru-RU" sz="1200" kern="0" dirty="0" smtClean="0">
                <a:solidFill>
                  <a:srgbClr val="3C230A"/>
                </a:solidFill>
                <a:latin typeface="Times New Roman"/>
              </a:rPr>
              <a:t>– Орган по обзору торговой политики – на основе 2 докладов: самого члена ВТО (описание его торговой политики и практик) и Секретариата ВТО (составлен на основе информации, имеющейся в распоряжении Секретариата ВТО и предоставленной Секретариату членом ВТО).</a:t>
            </a:r>
          </a:p>
          <a:p>
            <a:pPr algn="just" defTabSz="457200">
              <a:buFont typeface="Arial"/>
              <a:buChar char="•"/>
            </a:pPr>
            <a:r>
              <a:rPr lang="ru-RU" sz="1200" kern="0" dirty="0" smtClean="0">
                <a:solidFill>
                  <a:srgbClr val="3C230A"/>
                </a:solidFill>
                <a:latin typeface="Times New Roman"/>
              </a:rPr>
              <a:t>Доклады публикуются вместе с выводами председателя </a:t>
            </a:r>
            <a:r>
              <a:rPr lang="en-US" sz="1200" kern="0" dirty="0" err="1" smtClean="0">
                <a:solidFill>
                  <a:srgbClr val="3C230A"/>
                </a:solidFill>
                <a:latin typeface="Times New Roman"/>
              </a:rPr>
              <a:t>TPRB</a:t>
            </a:r>
            <a:r>
              <a:rPr lang="ru-RU" sz="1200" kern="0" dirty="0" smtClean="0">
                <a:solidFill>
                  <a:srgbClr val="3C230A"/>
                </a:solidFill>
                <a:latin typeface="Times New Roman"/>
              </a:rPr>
              <a:t> и протоколом заседания </a:t>
            </a:r>
            <a:r>
              <a:rPr lang="en-US" sz="1200" kern="0" dirty="0" err="1" smtClean="0">
                <a:solidFill>
                  <a:srgbClr val="3C230A"/>
                </a:solidFill>
                <a:latin typeface="Times New Roman"/>
              </a:rPr>
              <a:t>TPRB</a:t>
            </a:r>
            <a:r>
              <a:rPr lang="ru-RU" sz="1200" kern="0" dirty="0" smtClean="0">
                <a:solidFill>
                  <a:srgbClr val="3C230A"/>
                </a:solidFill>
                <a:latin typeface="Times New Roman"/>
              </a:rPr>
              <a:t> на сайте ВТО как документы </a:t>
            </a:r>
            <a:r>
              <a:rPr lang="de-DE" sz="1200" kern="0" dirty="0" err="1" smtClean="0">
                <a:solidFill>
                  <a:srgbClr val="3C230A"/>
                </a:solidFill>
                <a:latin typeface="Times New Roman"/>
              </a:rPr>
              <a:t>WT</a:t>
            </a:r>
            <a:r>
              <a:rPr lang="en-US" sz="1200" kern="0" dirty="0" smtClean="0">
                <a:solidFill>
                  <a:srgbClr val="3C230A"/>
                </a:solidFill>
                <a:latin typeface="Times New Roman"/>
              </a:rPr>
              <a:t>/</a:t>
            </a:r>
            <a:r>
              <a:rPr lang="en-US" sz="1200" kern="0" dirty="0" err="1" smtClean="0">
                <a:solidFill>
                  <a:srgbClr val="3C230A"/>
                </a:solidFill>
                <a:latin typeface="Times New Roman"/>
              </a:rPr>
              <a:t>TPR</a:t>
            </a:r>
            <a:r>
              <a:rPr lang="ru-RU" sz="1200" kern="0" dirty="0" smtClean="0">
                <a:solidFill>
                  <a:srgbClr val="3C230A"/>
                </a:solidFill>
                <a:latin typeface="Times New Roman"/>
              </a:rPr>
              <a:t>. 2015 г.: </a:t>
            </a:r>
            <a:r>
              <a:rPr lang="en-US" sz="1200" kern="0" dirty="0" err="1" smtClean="0">
                <a:solidFill>
                  <a:srgbClr val="3C230A"/>
                </a:solidFill>
                <a:latin typeface="Times New Roman"/>
              </a:rPr>
              <a:t>TPRB</a:t>
            </a:r>
            <a:r>
              <a:rPr lang="ru-RU" sz="1200" kern="0" dirty="0" smtClean="0">
                <a:solidFill>
                  <a:srgbClr val="3C230A"/>
                </a:solidFill>
                <a:latin typeface="Times New Roman"/>
              </a:rPr>
              <a:t> провел 20 обзоров; с начала 2016 г. – 2 обзора: Грузия и Марокко.</a:t>
            </a:r>
          </a:p>
          <a:p>
            <a:pPr algn="just" defTabSz="457200">
              <a:buFont typeface="Arial"/>
              <a:buChar char="•"/>
            </a:pPr>
            <a:r>
              <a:rPr lang="ru-RU" sz="1200" kern="0" dirty="0" smtClean="0">
                <a:solidFill>
                  <a:srgbClr val="3C230A"/>
                </a:solidFill>
                <a:latin typeface="Times New Roman"/>
              </a:rPr>
              <a:t>Целью механизма обзора торговой политики не является заставить государство исполнять его конкретные обязательства по соглашениям ВТО или разрешать споры. Однако он либо «позорит» членов ВТО, не соблюдающих свои обязательства, либо, наоборот, хвалит тех, которые соблюдают. Пример: выводы председателя </a:t>
            </a:r>
            <a:r>
              <a:rPr lang="en-US" sz="1200" kern="0" dirty="0" err="1" smtClean="0">
                <a:solidFill>
                  <a:srgbClr val="3C230A"/>
                </a:solidFill>
                <a:latin typeface="Times New Roman"/>
              </a:rPr>
              <a:t>TPRB</a:t>
            </a:r>
            <a:r>
              <a:rPr lang="ru-RU" sz="1200" kern="0" dirty="0">
                <a:solidFill>
                  <a:srgbClr val="3C230A"/>
                </a:solidFill>
                <a:latin typeface="Times New Roman"/>
              </a:rPr>
              <a:t> </a:t>
            </a:r>
            <a:r>
              <a:rPr lang="ru-RU" sz="1200" kern="0" dirty="0" smtClean="0">
                <a:solidFill>
                  <a:srgbClr val="3C230A"/>
                </a:solidFill>
                <a:latin typeface="Times New Roman"/>
              </a:rPr>
              <a:t>к докладу по Бангладеш, 2006 г.</a:t>
            </a:r>
          </a:p>
          <a:p>
            <a:pPr algn="just" defTabSz="457200">
              <a:buFont typeface="Arial"/>
              <a:buChar char="•"/>
            </a:pPr>
            <a:r>
              <a:rPr lang="ru-RU" sz="1200" kern="0" dirty="0" smtClean="0">
                <a:solidFill>
                  <a:srgbClr val="3C230A"/>
                </a:solidFill>
                <a:latin typeface="Times New Roman"/>
              </a:rPr>
              <a:t>Обзоры торговой политики развивающихся государств также позволяют определить, в каких вопросах им требуется техническое и иное содействие</a:t>
            </a:r>
            <a:r>
              <a:rPr lang="ru-RU" sz="1200" kern="0" dirty="0">
                <a:solidFill>
                  <a:srgbClr val="3C230A"/>
                </a:solidFill>
                <a:latin typeface="Times New Roman"/>
              </a:rPr>
              <a:t> </a:t>
            </a:r>
            <a:r>
              <a:rPr lang="ru-RU" sz="1200" kern="0" dirty="0" smtClean="0">
                <a:solidFill>
                  <a:srgbClr val="3C230A"/>
                </a:solidFill>
                <a:latin typeface="Times New Roman"/>
              </a:rPr>
              <a:t>(часто член ВТО узнаёт многое о себе в результате составления своего доклада и из обзора своей торговой политики). Пример: выводы председателя </a:t>
            </a:r>
            <a:r>
              <a:rPr lang="en-GB" sz="1200" kern="0" dirty="0" smtClean="0">
                <a:solidFill>
                  <a:srgbClr val="3C230A"/>
                </a:solidFill>
                <a:latin typeface="Times New Roman"/>
              </a:rPr>
              <a:t>TPRB </a:t>
            </a:r>
            <a:r>
              <a:rPr lang="ru-RU" sz="1200" kern="0" dirty="0" smtClean="0">
                <a:solidFill>
                  <a:srgbClr val="3C230A"/>
                </a:solidFill>
                <a:latin typeface="Times New Roman"/>
              </a:rPr>
              <a:t>по Пакистану, 2002 г.</a:t>
            </a:r>
          </a:p>
          <a:p>
            <a:pPr algn="just" defTabSz="457200">
              <a:buFont typeface="Arial"/>
              <a:buChar char="•"/>
            </a:pPr>
            <a:r>
              <a:rPr lang="de-DE" sz="1200" kern="0" dirty="0" err="1" smtClean="0">
                <a:solidFill>
                  <a:srgbClr val="3C230A"/>
                </a:solidFill>
                <a:latin typeface="Times New Roman"/>
              </a:rPr>
              <a:t>TPRB</a:t>
            </a:r>
            <a:r>
              <a:rPr lang="de-DE" sz="1200" kern="0" dirty="0" smtClean="0">
                <a:solidFill>
                  <a:srgbClr val="3C230A"/>
                </a:solidFill>
                <a:latin typeface="Times New Roman"/>
              </a:rPr>
              <a:t> </a:t>
            </a:r>
            <a:r>
              <a:rPr lang="ru-RU" sz="1200" kern="0" dirty="0" smtClean="0">
                <a:solidFill>
                  <a:srgbClr val="3C230A"/>
                </a:solidFill>
                <a:latin typeface="Times New Roman"/>
              </a:rPr>
              <a:t>также делает ежегодный обзор развития международной торговой среды, которое влияет на многостороннюю торговую систему. Для помощи </a:t>
            </a:r>
            <a:r>
              <a:rPr lang="de-DE" sz="1200" kern="0" dirty="0" err="1" smtClean="0">
                <a:solidFill>
                  <a:srgbClr val="3C230A"/>
                </a:solidFill>
                <a:latin typeface="Times New Roman"/>
              </a:rPr>
              <a:t>TPRB</a:t>
            </a:r>
            <a:r>
              <a:rPr lang="ru-RU" sz="1200" kern="0" dirty="0" smtClean="0">
                <a:solidFill>
                  <a:srgbClr val="3C230A"/>
                </a:solidFill>
                <a:latin typeface="Times New Roman"/>
              </a:rPr>
              <a:t> в этом Генеральный Директор ВТО представляет свой годовой доклад, отражающий основные направления деятельности ВТО и высвечивающий важные вопросы политики, влияющие на торговую систему.</a:t>
            </a:r>
          </a:p>
          <a:p>
            <a:pPr algn="just" defTabSz="457200">
              <a:buFont typeface="Arial"/>
              <a:buChar char="•"/>
            </a:pPr>
            <a:r>
              <a:rPr lang="ru-RU" sz="1200" kern="0" dirty="0" smtClean="0">
                <a:solidFill>
                  <a:srgbClr val="3C230A"/>
                </a:solidFill>
                <a:latin typeface="Times New Roman"/>
              </a:rPr>
              <a:t>В связи с глобальным финансово-экономическим кризисом в феврале 2009 г. Генеральный Директор ВТО Паскаль Лами выдвинул инициативу – регулярно докладывать </a:t>
            </a:r>
            <a:r>
              <a:rPr lang="de-DE" sz="1200" kern="0" dirty="0" err="1" smtClean="0">
                <a:solidFill>
                  <a:srgbClr val="3C230A"/>
                </a:solidFill>
                <a:latin typeface="Times New Roman"/>
              </a:rPr>
              <a:t>TPRB</a:t>
            </a:r>
            <a:r>
              <a:rPr lang="en-US" sz="1200" kern="0" dirty="0" smtClean="0">
                <a:solidFill>
                  <a:srgbClr val="3C230A"/>
                </a:solidFill>
                <a:latin typeface="Times New Roman"/>
              </a:rPr>
              <a:t> </a:t>
            </a:r>
            <a:r>
              <a:rPr lang="ru-RU" sz="1200" kern="0" dirty="0" smtClean="0">
                <a:solidFill>
                  <a:srgbClr val="3C230A"/>
                </a:solidFill>
                <a:latin typeface="Times New Roman"/>
              </a:rPr>
              <a:t>об изменениях в торговле в результате кризиса. По требованию лидеров </a:t>
            </a:r>
            <a:r>
              <a:rPr lang="de-DE" sz="1200" kern="0" dirty="0" err="1" smtClean="0">
                <a:solidFill>
                  <a:srgbClr val="3C230A"/>
                </a:solidFill>
                <a:latin typeface="Times New Roman"/>
              </a:rPr>
              <a:t>G20</a:t>
            </a:r>
            <a:r>
              <a:rPr lang="ru-RU" sz="1200" kern="0" dirty="0">
                <a:solidFill>
                  <a:srgbClr val="3C230A"/>
                </a:solidFill>
                <a:latin typeface="Times New Roman"/>
              </a:rPr>
              <a:t> </a:t>
            </a:r>
            <a:r>
              <a:rPr lang="ru-RU" sz="1200" kern="0" dirty="0" smtClean="0">
                <a:solidFill>
                  <a:srgbClr val="3C230A"/>
                </a:solidFill>
                <a:latin typeface="Times New Roman"/>
              </a:rPr>
              <a:t>Секретариат ВТО совместно с ОЭСР</a:t>
            </a:r>
            <a:r>
              <a:rPr lang="ru-RU" sz="1200" kern="0" dirty="0">
                <a:solidFill>
                  <a:srgbClr val="3C230A"/>
                </a:solidFill>
                <a:latin typeface="Times New Roman"/>
              </a:rPr>
              <a:t> </a:t>
            </a:r>
            <a:r>
              <a:rPr lang="ru-RU" sz="1200" kern="0" dirty="0" smtClean="0">
                <a:solidFill>
                  <a:srgbClr val="3C230A"/>
                </a:solidFill>
                <a:latin typeface="Times New Roman"/>
              </a:rPr>
              <a:t>и ЮНКТАД готовит регулярные доклады о мерах по торговле и развитию, принимаемых странами </a:t>
            </a:r>
            <a:r>
              <a:rPr lang="de-DE" sz="1200" kern="0" dirty="0" err="1" smtClean="0">
                <a:solidFill>
                  <a:srgbClr val="3C230A"/>
                </a:solidFill>
                <a:latin typeface="Times New Roman"/>
              </a:rPr>
              <a:t>G20</a:t>
            </a:r>
            <a:r>
              <a:rPr lang="de-DE" sz="1200" kern="0" dirty="0" smtClean="0">
                <a:solidFill>
                  <a:srgbClr val="3C230A"/>
                </a:solidFill>
                <a:latin typeface="Times New Roman"/>
              </a:rPr>
              <a:t> </a:t>
            </a:r>
            <a:r>
              <a:rPr lang="ru-RU" sz="1200" kern="0" dirty="0" smtClean="0">
                <a:solidFill>
                  <a:srgbClr val="3C230A"/>
                </a:solidFill>
                <a:latin typeface="Times New Roman"/>
              </a:rPr>
              <a:t>в свете кризиса.</a:t>
            </a:r>
            <a:endParaRPr lang="en-US" sz="1200" kern="0" dirty="0">
              <a:solidFill>
                <a:srgbClr val="3C230A"/>
              </a:solidFill>
              <a:latin typeface="Times New Roman"/>
            </a:endParaRPr>
          </a:p>
        </p:txBody>
      </p:sp>
      <p:sp>
        <p:nvSpPr>
          <p:cNvPr id="5" name="Slide Number Placeholder 4"/>
          <p:cNvSpPr>
            <a:spLocks noGrp="1"/>
          </p:cNvSpPr>
          <p:nvPr>
            <p:ph type="sldNum" sz="quarter" idx="12"/>
          </p:nvPr>
        </p:nvSpPr>
        <p:spPr/>
        <p:txBody>
          <a:bodyPr/>
          <a:lstStyle/>
          <a:p>
            <a:fld id="{D6B5C6E0-1DA3-4D5F-BBB9-FE86C9799D92}" type="slidenum">
              <a:rPr lang="en-US" smtClean="0"/>
              <a:t>14</a:t>
            </a:fld>
            <a:endParaRPr lang="en-US"/>
          </a:p>
        </p:txBody>
      </p:sp>
      <p:pic>
        <p:nvPicPr>
          <p:cNvPr id="7" name="Picture 2"/>
          <p:cNvPicPr>
            <a:picLocks noChangeAspect="1" noChangeArrowheads="1"/>
          </p:cNvPicPr>
          <p:nvPr/>
        </p:nvPicPr>
        <p:blipFill>
          <a:blip r:embed="rId2">
            <a:duotone>
              <a:prstClr val="black"/>
              <a:schemeClr val="accent6">
                <a:tint val="45000"/>
                <a:satMod val="400000"/>
              </a:schemeClr>
            </a:duotone>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76211" y="914400"/>
            <a:ext cx="8791575" cy="115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782308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vert="horz" lIns="91440" tIns="45720" rIns="91440" bIns="45720" rtlCol="0" anchor="ctr">
            <a:normAutofit fontScale="90000"/>
          </a:bodyPr>
          <a:lstStyle/>
          <a:p>
            <a:pPr algn="l"/>
            <a:r>
              <a:rPr lang="ru-RU" sz="3600" b="1" kern="0" dirty="0" smtClean="0">
                <a:solidFill>
                  <a:srgbClr val="00A3DF"/>
                </a:solidFill>
                <a:latin typeface="Times New Roman"/>
              </a:rPr>
              <a:t>Сотрудничество ВТО с другими международными организациями</a:t>
            </a:r>
            <a:endParaRPr lang="en-US" sz="3600" b="1" kern="0" dirty="0">
              <a:solidFill>
                <a:srgbClr val="00A3DF"/>
              </a:solidFill>
              <a:latin typeface="Times New Roman"/>
            </a:endParaRPr>
          </a:p>
        </p:txBody>
      </p:sp>
      <p:sp>
        <p:nvSpPr>
          <p:cNvPr id="3" name="Content Placeholder 2"/>
          <p:cNvSpPr>
            <a:spLocks noGrp="1"/>
          </p:cNvSpPr>
          <p:nvPr>
            <p:ph idx="1"/>
          </p:nvPr>
        </p:nvSpPr>
        <p:spPr>
          <a:xfrm>
            <a:off x="381000" y="990600"/>
            <a:ext cx="8586786" cy="5410200"/>
          </a:xfrm>
        </p:spPr>
        <p:txBody>
          <a:bodyPr vert="horz" lIns="91440" tIns="45720" rIns="91440" bIns="45720" rtlCol="0">
            <a:noAutofit/>
          </a:bodyPr>
          <a:lstStyle/>
          <a:p>
            <a:pPr algn="just" defTabSz="457200">
              <a:buFont typeface="Arial"/>
            </a:pPr>
            <a:r>
              <a:rPr lang="ru-RU" sz="1200" kern="0" dirty="0" smtClean="0">
                <a:solidFill>
                  <a:srgbClr val="3C230A"/>
                </a:solidFill>
                <a:latin typeface="Times New Roman"/>
              </a:rPr>
              <a:t>Ст. </a:t>
            </a:r>
            <a:r>
              <a:rPr lang="de-DE" sz="1200" kern="0" dirty="0" smtClean="0">
                <a:solidFill>
                  <a:srgbClr val="3C230A"/>
                </a:solidFill>
                <a:latin typeface="Times New Roman"/>
              </a:rPr>
              <a:t>III</a:t>
            </a:r>
            <a:r>
              <a:rPr lang="en-US" sz="1200" kern="0" dirty="0" smtClean="0">
                <a:solidFill>
                  <a:srgbClr val="3C230A"/>
                </a:solidFill>
                <a:latin typeface="Times New Roman"/>
              </a:rPr>
              <a:t>:5</a:t>
            </a:r>
            <a:r>
              <a:rPr lang="ru-RU" sz="1200" kern="0" dirty="0" smtClean="0">
                <a:solidFill>
                  <a:srgbClr val="3C230A"/>
                </a:solidFill>
                <a:latin typeface="Times New Roman"/>
              </a:rPr>
              <a:t> Соглашения о ВТО прямо упоминает сотрудничество с МВФ и Всемирным Банком, т.к. необходимо обеспечить единообразие глобальной экономической политики (финансовой, валютной и торговой). В этих целях в 1996 г. ВТО заключила международные договоры с МВФ и Всемирным банком: консультации и обмен информацией. Эти международные организации активно сотрудничают между собой на ежедневной основе, особенно в области технического содействия развивающимся государствам.</a:t>
            </a:r>
          </a:p>
          <a:p>
            <a:pPr algn="just" defTabSz="457200">
              <a:buFont typeface="Arial"/>
              <a:buChar char="•"/>
            </a:pPr>
            <a:r>
              <a:rPr lang="ru-RU" sz="1200" kern="0" dirty="0" smtClean="0">
                <a:solidFill>
                  <a:srgbClr val="3C230A"/>
                </a:solidFill>
                <a:latin typeface="Times New Roman"/>
              </a:rPr>
              <a:t>Эти же международные организации вместе с еще тремя (ЮНКТАД, Международный торговый центр, Программа развития ООН) активно участвуют в «Усиленной комплексной рамочной программе </a:t>
            </a:r>
            <a:r>
              <a:rPr lang="ru-RU" sz="1200" kern="0" dirty="0">
                <a:solidFill>
                  <a:srgbClr val="3C230A"/>
                </a:solidFill>
                <a:latin typeface="Times New Roman"/>
              </a:rPr>
              <a:t>оказания технической помощи в области торговли наименее развитым </a:t>
            </a:r>
            <a:r>
              <a:rPr lang="ru-RU" sz="1200" kern="0" dirty="0" smtClean="0">
                <a:solidFill>
                  <a:srgbClr val="3C230A"/>
                </a:solidFill>
                <a:latin typeface="Times New Roman"/>
              </a:rPr>
              <a:t>странам» (англ. </a:t>
            </a:r>
            <a:r>
              <a:rPr lang="en-US" sz="1200" kern="0" dirty="0" smtClean="0">
                <a:solidFill>
                  <a:srgbClr val="3C230A"/>
                </a:solidFill>
                <a:latin typeface="Times New Roman"/>
              </a:rPr>
              <a:t>Enhanced Integrated Framework for Trade-Related Technical A</a:t>
            </a:r>
            <a:r>
              <a:rPr lang="de-DE" sz="1200" kern="0" dirty="0" smtClean="0">
                <a:solidFill>
                  <a:srgbClr val="3C230A"/>
                </a:solidFill>
                <a:latin typeface="Times New Roman"/>
              </a:rPr>
              <a:t>s</a:t>
            </a:r>
            <a:r>
              <a:rPr lang="en-US" sz="1200" kern="0" dirty="0" err="1" smtClean="0">
                <a:solidFill>
                  <a:srgbClr val="3C230A"/>
                </a:solidFill>
                <a:latin typeface="Times New Roman"/>
              </a:rPr>
              <a:t>sistance</a:t>
            </a:r>
            <a:r>
              <a:rPr lang="ru-RU" sz="1200" kern="0" dirty="0" smtClean="0">
                <a:solidFill>
                  <a:srgbClr val="3C230A"/>
                </a:solidFill>
                <a:latin typeface="Times New Roman"/>
              </a:rPr>
              <a:t>; </a:t>
            </a:r>
            <a:r>
              <a:rPr lang="en-US" sz="1200" kern="0" dirty="0" smtClean="0">
                <a:solidFill>
                  <a:srgbClr val="3C230A"/>
                </a:solidFill>
                <a:latin typeface="Times New Roman"/>
              </a:rPr>
              <a:t>EIF</a:t>
            </a:r>
            <a:r>
              <a:rPr lang="ru-RU" sz="1200" kern="0" dirty="0" smtClean="0">
                <a:solidFill>
                  <a:srgbClr val="3C230A"/>
                </a:solidFill>
                <a:latin typeface="Times New Roman"/>
              </a:rPr>
              <a:t>). Цель: помочь наименее развитым странам расширить их экспорт.</a:t>
            </a:r>
          </a:p>
          <a:p>
            <a:pPr algn="just" defTabSz="457200">
              <a:buFont typeface="Arial"/>
            </a:pPr>
            <a:r>
              <a:rPr lang="ru-RU" sz="1200" kern="0" dirty="0" smtClean="0">
                <a:solidFill>
                  <a:srgbClr val="3C230A"/>
                </a:solidFill>
                <a:latin typeface="Times New Roman"/>
              </a:rPr>
              <a:t>МВФ и Всемирный Банк имеют статус наблюдателей в ВТО, а ВТО посещает встречи МВФ и Всемирного Банка. Представители всех трех международных организаций регулярно встречаются для обсуждения единообразия глобальной экономической политики.</a:t>
            </a:r>
          </a:p>
          <a:p>
            <a:pPr algn="just" defTabSz="457200">
              <a:buFont typeface="Arial"/>
            </a:pPr>
            <a:r>
              <a:rPr lang="ru-RU" sz="1200" kern="0" dirty="0" smtClean="0">
                <a:solidFill>
                  <a:srgbClr val="3C230A"/>
                </a:solidFill>
                <a:latin typeface="Times New Roman"/>
              </a:rPr>
              <a:t>Ст. </a:t>
            </a:r>
            <a:r>
              <a:rPr lang="de-DE" sz="1200" kern="0" dirty="0" smtClean="0">
                <a:solidFill>
                  <a:srgbClr val="3C230A"/>
                </a:solidFill>
                <a:latin typeface="Times New Roman"/>
              </a:rPr>
              <a:t>V</a:t>
            </a:r>
            <a:r>
              <a:rPr lang="en-US" sz="1200" kern="0" dirty="0" smtClean="0">
                <a:solidFill>
                  <a:srgbClr val="3C230A"/>
                </a:solidFill>
                <a:latin typeface="Times New Roman"/>
              </a:rPr>
              <a:t>:1</a:t>
            </a:r>
            <a:r>
              <a:rPr lang="ru-RU" sz="1200" kern="0" dirty="0">
                <a:solidFill>
                  <a:srgbClr val="3C230A"/>
                </a:solidFill>
                <a:latin typeface="Times New Roman"/>
              </a:rPr>
              <a:t> </a:t>
            </a:r>
            <a:r>
              <a:rPr lang="ru-RU" sz="1200" kern="0" dirty="0" smtClean="0">
                <a:solidFill>
                  <a:srgbClr val="3C230A"/>
                </a:solidFill>
                <a:latin typeface="Times New Roman"/>
              </a:rPr>
              <a:t>Соглашения о ВТО: «Генеральный </a:t>
            </a:r>
            <a:r>
              <a:rPr lang="ru-RU" sz="1200" kern="0" dirty="0">
                <a:solidFill>
                  <a:srgbClr val="3C230A"/>
                </a:solidFill>
                <a:latin typeface="Times New Roman"/>
              </a:rPr>
              <a:t>совет заключает соответствующие соглашения об эффективном сотрудничестве с другими межправительственными организациями, которые выполняют функции, имеющие отношение к функциям </a:t>
            </a:r>
            <a:r>
              <a:rPr lang="ru-RU" sz="1200" kern="0" dirty="0" smtClean="0">
                <a:solidFill>
                  <a:srgbClr val="3C230A"/>
                </a:solidFill>
                <a:latin typeface="Times New Roman"/>
              </a:rPr>
              <a:t>ВТО». На этой основе ВТО заключила соглашения о сотрудничестве с </a:t>
            </a:r>
            <a:r>
              <a:rPr lang="ru-RU" sz="1200" kern="0" dirty="0" err="1" smtClean="0">
                <a:solidFill>
                  <a:srgbClr val="3C230A"/>
                </a:solidFill>
                <a:latin typeface="Times New Roman"/>
              </a:rPr>
              <a:t>ВОИС</a:t>
            </a:r>
            <a:r>
              <a:rPr lang="ru-RU" sz="1200" kern="0" dirty="0" smtClean="0">
                <a:solidFill>
                  <a:srgbClr val="3C230A"/>
                </a:solidFill>
                <a:latin typeface="Times New Roman"/>
              </a:rPr>
              <a:t> / </a:t>
            </a:r>
            <a:r>
              <a:rPr lang="de-DE" sz="1200" kern="0" dirty="0" err="1" smtClean="0">
                <a:solidFill>
                  <a:srgbClr val="3C230A"/>
                </a:solidFill>
                <a:latin typeface="Times New Roman"/>
              </a:rPr>
              <a:t>WIPO</a:t>
            </a:r>
            <a:r>
              <a:rPr lang="en-US" sz="1200" kern="0" dirty="0" smtClean="0">
                <a:solidFill>
                  <a:srgbClr val="3C230A"/>
                </a:solidFill>
                <a:latin typeface="Times New Roman"/>
              </a:rPr>
              <a:t> </a:t>
            </a:r>
            <a:r>
              <a:rPr lang="ru-RU" sz="1200" kern="0" dirty="0" smtClean="0">
                <a:solidFill>
                  <a:srgbClr val="3C230A"/>
                </a:solidFill>
                <a:latin typeface="Times New Roman"/>
              </a:rPr>
              <a:t>и </a:t>
            </a:r>
            <a:r>
              <a:rPr lang="ru-RU" sz="1200" kern="0" dirty="0" err="1" smtClean="0">
                <a:solidFill>
                  <a:srgbClr val="3C230A"/>
                </a:solidFill>
                <a:latin typeface="Times New Roman"/>
              </a:rPr>
              <a:t>ЮНКТАД</a:t>
            </a:r>
            <a:r>
              <a:rPr lang="ru-RU" sz="1200" kern="0" dirty="0" smtClean="0">
                <a:solidFill>
                  <a:srgbClr val="3C230A"/>
                </a:solidFill>
                <a:latin typeface="Times New Roman"/>
              </a:rPr>
              <a:t>. В этих и других международных организациях у ВТО статус наблюдателя. ВТО и ЮНКТАД также сотрудничают в рамках их совместного предприятия – Международного торгового центра (англ. </a:t>
            </a:r>
            <a:r>
              <a:rPr lang="de-DE" sz="1200" kern="0" dirty="0" smtClean="0">
                <a:solidFill>
                  <a:srgbClr val="3C230A"/>
                </a:solidFill>
                <a:latin typeface="Times New Roman"/>
              </a:rPr>
              <a:t>International Trade </a:t>
            </a:r>
            <a:r>
              <a:rPr lang="de-DE" sz="1200" kern="0" dirty="0" err="1" smtClean="0">
                <a:solidFill>
                  <a:srgbClr val="3C230A"/>
                </a:solidFill>
                <a:latin typeface="Times New Roman"/>
              </a:rPr>
              <a:t>Centre</a:t>
            </a:r>
            <a:r>
              <a:rPr lang="ru-RU" sz="1200" kern="0" dirty="0" smtClean="0">
                <a:solidFill>
                  <a:srgbClr val="3C230A"/>
                </a:solidFill>
                <a:latin typeface="Times New Roman"/>
              </a:rPr>
              <a:t>; </a:t>
            </a:r>
            <a:r>
              <a:rPr lang="de-DE" sz="1200" kern="0" dirty="0" smtClean="0">
                <a:solidFill>
                  <a:srgbClr val="3C230A"/>
                </a:solidFill>
                <a:latin typeface="Times New Roman"/>
              </a:rPr>
              <a:t>ITC)</a:t>
            </a:r>
            <a:r>
              <a:rPr lang="ru-RU" sz="1200" kern="0" dirty="0" smtClean="0">
                <a:solidFill>
                  <a:srgbClr val="3C230A"/>
                </a:solidFill>
                <a:latin typeface="Times New Roman"/>
              </a:rPr>
              <a:t>, который работает с развивающимися государствами и государствами с переходной экономикой для создания эффективных программ поощрения торговли с целью расширения экспорта и улучшения импортных операций.</a:t>
            </a:r>
          </a:p>
          <a:p>
            <a:pPr algn="just" defTabSz="457200">
              <a:buFont typeface="Arial"/>
            </a:pPr>
            <a:r>
              <a:rPr lang="ru-RU" sz="1200" kern="0" dirty="0" smtClean="0">
                <a:solidFill>
                  <a:srgbClr val="3C230A"/>
                </a:solidFill>
                <a:latin typeface="Times New Roman"/>
              </a:rPr>
              <a:t>Генеральный Директор ВТО участвует во встречах Совета главных управляющих ООН – органа, объединяющего глав организаций ООН. Цель этого органа – усилить международное сотрудничество по глобальным вопросам (например, международный ответ на глобальный экономический кризис).</a:t>
            </a:r>
            <a:endParaRPr lang="ru-RU" sz="1200" kern="0" dirty="0">
              <a:solidFill>
                <a:srgbClr val="3C230A"/>
              </a:solidFill>
              <a:latin typeface="Times New Roman"/>
            </a:endParaRPr>
          </a:p>
          <a:p>
            <a:pPr algn="just" defTabSz="457200">
              <a:buFont typeface="Arial"/>
            </a:pPr>
            <a:r>
              <a:rPr lang="ru-RU" sz="1200" kern="0" dirty="0" smtClean="0">
                <a:solidFill>
                  <a:srgbClr val="3C230A"/>
                </a:solidFill>
                <a:latin typeface="Times New Roman"/>
              </a:rPr>
              <a:t>Секретариат ВТО заключил много меморандумов о взаимопонимании (англ. </a:t>
            </a:r>
            <a:r>
              <a:rPr lang="de-DE" sz="1200" kern="0" dirty="0" err="1" smtClean="0">
                <a:solidFill>
                  <a:srgbClr val="3C230A"/>
                </a:solidFill>
                <a:latin typeface="Times New Roman"/>
              </a:rPr>
              <a:t>Mem</a:t>
            </a:r>
            <a:r>
              <a:rPr lang="en-US" sz="1200" kern="0" dirty="0" err="1" smtClean="0">
                <a:solidFill>
                  <a:srgbClr val="3C230A"/>
                </a:solidFill>
                <a:latin typeface="Times New Roman"/>
              </a:rPr>
              <a:t>orandum</a:t>
            </a:r>
            <a:r>
              <a:rPr lang="en-US" sz="1200" kern="0" dirty="0" smtClean="0">
                <a:solidFill>
                  <a:srgbClr val="3C230A"/>
                </a:solidFill>
                <a:latin typeface="Times New Roman"/>
              </a:rPr>
              <a:t> of Understanding)</a:t>
            </a:r>
            <a:r>
              <a:rPr lang="ru-RU" sz="1200" kern="0" dirty="0">
                <a:solidFill>
                  <a:srgbClr val="3C230A"/>
                </a:solidFill>
                <a:latin typeface="Times New Roman"/>
              </a:rPr>
              <a:t> </a:t>
            </a:r>
            <a:r>
              <a:rPr lang="ru-RU" sz="1200" kern="0" dirty="0" smtClean="0">
                <a:solidFill>
                  <a:srgbClr val="3C230A"/>
                </a:solidFill>
                <a:latin typeface="Times New Roman"/>
              </a:rPr>
              <a:t>с секретариатами других международных организаций (в основном для технического содействия ВТО этим секретариатам или географическим регионам, в которых те работают, например, </a:t>
            </a:r>
            <a:r>
              <a:rPr lang="de-DE" sz="1200" kern="0" dirty="0" err="1" smtClean="0">
                <a:solidFill>
                  <a:srgbClr val="3C230A"/>
                </a:solidFill>
                <a:latin typeface="Times New Roman"/>
              </a:rPr>
              <a:t>ACP</a:t>
            </a:r>
            <a:r>
              <a:rPr lang="ru-RU" sz="1200" kern="0" dirty="0">
                <a:solidFill>
                  <a:srgbClr val="3C230A"/>
                </a:solidFill>
                <a:latin typeface="Times New Roman"/>
              </a:rPr>
              <a:t> </a:t>
            </a:r>
            <a:r>
              <a:rPr lang="ru-RU" sz="1200" kern="0" dirty="0" smtClean="0">
                <a:solidFill>
                  <a:srgbClr val="3C230A"/>
                </a:solidFill>
                <a:latin typeface="Times New Roman"/>
              </a:rPr>
              <a:t>– </a:t>
            </a:r>
            <a:r>
              <a:rPr lang="en-US" sz="1200" kern="0" dirty="0" smtClean="0">
                <a:solidFill>
                  <a:srgbClr val="3C230A"/>
                </a:solidFill>
                <a:latin typeface="Times New Roman"/>
              </a:rPr>
              <a:t>Africa, Caribbean and Pacific</a:t>
            </a:r>
            <a:r>
              <a:rPr lang="ru-RU" sz="1200" kern="0" dirty="0" smtClean="0">
                <a:solidFill>
                  <a:srgbClr val="3C230A"/>
                </a:solidFill>
                <a:latin typeface="Times New Roman"/>
              </a:rPr>
              <a:t>).</a:t>
            </a:r>
          </a:p>
          <a:p>
            <a:pPr algn="just" defTabSz="457200">
              <a:buFont typeface="Arial"/>
            </a:pPr>
            <a:r>
              <a:rPr lang="ru-RU" sz="1200" kern="0" dirty="0" smtClean="0">
                <a:solidFill>
                  <a:srgbClr val="3C230A"/>
                </a:solidFill>
                <a:latin typeface="Times New Roman"/>
              </a:rPr>
              <a:t>В общей сложности ВТО поддерживает рабочие контакты с почти 200 международными организациями, осуществляющими деятельность в областях, представляющих интерес для ВТО.</a:t>
            </a:r>
          </a:p>
        </p:txBody>
      </p:sp>
      <p:sp>
        <p:nvSpPr>
          <p:cNvPr id="5" name="Slide Number Placeholder 4"/>
          <p:cNvSpPr>
            <a:spLocks noGrp="1"/>
          </p:cNvSpPr>
          <p:nvPr>
            <p:ph type="sldNum" sz="quarter" idx="12"/>
          </p:nvPr>
        </p:nvSpPr>
        <p:spPr/>
        <p:txBody>
          <a:bodyPr/>
          <a:lstStyle/>
          <a:p>
            <a:fld id="{D6B5C6E0-1DA3-4D5F-BBB9-FE86C9799D92}" type="slidenum">
              <a:rPr lang="en-US" smtClean="0"/>
              <a:t>15</a:t>
            </a:fld>
            <a:endParaRPr lang="en-US"/>
          </a:p>
        </p:txBody>
      </p:sp>
      <p:pic>
        <p:nvPicPr>
          <p:cNvPr id="7" name="Picture 2"/>
          <p:cNvPicPr>
            <a:picLocks noChangeAspect="1" noChangeArrowheads="1"/>
          </p:cNvPicPr>
          <p:nvPr/>
        </p:nvPicPr>
        <p:blipFill>
          <a:blip r:embed="rId2">
            <a:duotone>
              <a:prstClr val="black"/>
              <a:schemeClr val="accent6">
                <a:tint val="45000"/>
                <a:satMod val="400000"/>
              </a:schemeClr>
            </a:duotone>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76211" y="914400"/>
            <a:ext cx="8791575" cy="115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311503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
            <a:ext cx="8229600" cy="1143000"/>
          </a:xfrm>
        </p:spPr>
        <p:txBody>
          <a:bodyPr vert="horz" lIns="91440" tIns="45720" rIns="91440" bIns="45720" rtlCol="0" anchor="ctr">
            <a:normAutofit/>
          </a:bodyPr>
          <a:lstStyle/>
          <a:p>
            <a:pPr algn="l"/>
            <a:r>
              <a:rPr lang="ru-RU" sz="3600" b="1" kern="0" dirty="0" smtClean="0">
                <a:solidFill>
                  <a:srgbClr val="00A3DF"/>
                </a:solidFill>
                <a:latin typeface="Times New Roman"/>
              </a:rPr>
              <a:t>Сотрудничество ВТО с НПО</a:t>
            </a:r>
            <a:endParaRPr lang="en-US" sz="3600" b="1" kern="0" dirty="0">
              <a:solidFill>
                <a:srgbClr val="00A3DF"/>
              </a:solidFill>
              <a:latin typeface="Times New Roman"/>
            </a:endParaRPr>
          </a:p>
        </p:txBody>
      </p:sp>
      <p:sp>
        <p:nvSpPr>
          <p:cNvPr id="3" name="Content Placeholder 2"/>
          <p:cNvSpPr>
            <a:spLocks noGrp="1"/>
          </p:cNvSpPr>
          <p:nvPr>
            <p:ph idx="1"/>
          </p:nvPr>
        </p:nvSpPr>
        <p:spPr>
          <a:xfrm>
            <a:off x="228600" y="914400"/>
            <a:ext cx="8791575" cy="5791200"/>
          </a:xfrm>
        </p:spPr>
        <p:txBody>
          <a:bodyPr vert="horz" lIns="91440" tIns="45720" rIns="91440" bIns="45720" rtlCol="0">
            <a:noAutofit/>
          </a:bodyPr>
          <a:lstStyle/>
          <a:p>
            <a:pPr algn="just" defTabSz="457200">
              <a:buFont typeface="Arial"/>
            </a:pPr>
            <a:r>
              <a:rPr lang="ru-RU" sz="1000" kern="0" dirty="0" smtClean="0">
                <a:solidFill>
                  <a:srgbClr val="3C230A"/>
                </a:solidFill>
                <a:latin typeface="Times New Roman"/>
              </a:rPr>
              <a:t>Ст. </a:t>
            </a:r>
            <a:r>
              <a:rPr lang="de-DE" sz="1000" kern="0" dirty="0" smtClean="0">
                <a:solidFill>
                  <a:srgbClr val="3C230A"/>
                </a:solidFill>
                <a:latin typeface="Times New Roman"/>
              </a:rPr>
              <a:t>V</a:t>
            </a:r>
            <a:r>
              <a:rPr lang="en-US" sz="1000" kern="0" dirty="0" smtClean="0">
                <a:solidFill>
                  <a:srgbClr val="3C230A"/>
                </a:solidFill>
                <a:latin typeface="Times New Roman"/>
              </a:rPr>
              <a:t>:2 </a:t>
            </a:r>
            <a:r>
              <a:rPr lang="ru-RU" sz="1000" kern="0" dirty="0" smtClean="0">
                <a:solidFill>
                  <a:srgbClr val="3C230A"/>
                </a:solidFill>
                <a:latin typeface="Times New Roman"/>
              </a:rPr>
              <a:t>Соглашения о </a:t>
            </a:r>
            <a:r>
              <a:rPr lang="ru-RU" sz="1000" kern="0" dirty="0">
                <a:solidFill>
                  <a:srgbClr val="3C230A"/>
                </a:solidFill>
                <a:latin typeface="Times New Roman"/>
              </a:rPr>
              <a:t>ВТО: </a:t>
            </a:r>
            <a:r>
              <a:rPr lang="ru-RU" sz="1000" kern="0" dirty="0" smtClean="0">
                <a:solidFill>
                  <a:srgbClr val="3C230A"/>
                </a:solidFill>
                <a:latin typeface="Times New Roman"/>
              </a:rPr>
              <a:t>«Генеральный </a:t>
            </a:r>
            <a:r>
              <a:rPr lang="ru-RU" sz="1000" kern="0" dirty="0">
                <a:solidFill>
                  <a:srgbClr val="3C230A"/>
                </a:solidFill>
                <a:latin typeface="Times New Roman"/>
              </a:rPr>
              <a:t>совет может заключать соответствующие соглашения о консультациях и сотрудничестве с неправительственными организациями, занимающимися вопросами, имеющими отношение к вопросам, которыми занимается </a:t>
            </a:r>
            <a:r>
              <a:rPr lang="ru-RU" sz="1000" kern="0" dirty="0" smtClean="0">
                <a:solidFill>
                  <a:srgbClr val="3C230A"/>
                </a:solidFill>
                <a:latin typeface="Times New Roman"/>
              </a:rPr>
              <a:t>ВТО».</a:t>
            </a:r>
            <a:endParaRPr lang="ru-RU" sz="1000" kern="0" dirty="0">
              <a:solidFill>
                <a:srgbClr val="3C230A"/>
              </a:solidFill>
              <a:latin typeface="Times New Roman"/>
            </a:endParaRPr>
          </a:p>
          <a:p>
            <a:pPr algn="just" defTabSz="457200">
              <a:buFont typeface="Arial"/>
            </a:pPr>
            <a:r>
              <a:rPr lang="ru-RU" sz="1000" kern="0" dirty="0" smtClean="0">
                <a:solidFill>
                  <a:srgbClr val="3C230A"/>
                </a:solidFill>
                <a:latin typeface="Times New Roman"/>
              </a:rPr>
              <a:t>18 июля 1996 г. Генеральный Совет ВТО принял руководство о рамочных условиях отношений с гражданским обществом в целом и НПО в частности: прямо признана роль, которую НПО могут играть для повышения осведомленности общественности о деятельности ВТО. </a:t>
            </a:r>
          </a:p>
          <a:p>
            <a:pPr algn="just" defTabSz="457200">
              <a:buFont typeface="Arial"/>
            </a:pPr>
            <a:r>
              <a:rPr lang="ru-RU" sz="1000" kern="0" dirty="0" smtClean="0">
                <a:solidFill>
                  <a:srgbClr val="3C230A"/>
                </a:solidFill>
                <a:latin typeface="Times New Roman"/>
              </a:rPr>
              <a:t>Однако Генеральный Совет также прямо указал, что НПО не должны и не могут прямо участвовать в работе ВТО.</a:t>
            </a:r>
          </a:p>
          <a:p>
            <a:pPr algn="just" defTabSz="457200">
              <a:buFont typeface="Arial"/>
            </a:pPr>
            <a:r>
              <a:rPr lang="ru-RU" sz="1000" kern="0" dirty="0" smtClean="0">
                <a:solidFill>
                  <a:srgbClr val="3C230A"/>
                </a:solidFill>
                <a:latin typeface="Times New Roman"/>
              </a:rPr>
              <a:t>Министерская конференция в Сингапуре (декабрь 1996 г.): НПО приглашены к участию в пленарных заседаниях. 108 НПО участвовали, но не имели статуса наблюдателя и не имели права делать какие-либо заявления.</a:t>
            </a:r>
          </a:p>
          <a:p>
            <a:pPr algn="just" defTabSz="457200">
              <a:buFont typeface="Arial"/>
            </a:pPr>
            <a:r>
              <a:rPr lang="ru-RU" sz="1000" kern="0" dirty="0" smtClean="0">
                <a:solidFill>
                  <a:srgbClr val="3C230A"/>
                </a:solidFill>
                <a:latin typeface="Times New Roman"/>
              </a:rPr>
              <a:t>Отсюда недовольство гражданского общества его ролью в ВТО; оно достигло пика в ходе Министерской конференции в Сиэтле в 1999 г.</a:t>
            </a:r>
            <a:r>
              <a:rPr lang="ru-RU" sz="1000" kern="0" dirty="0" smtClean="0">
                <a:solidFill>
                  <a:srgbClr val="3C230A"/>
                </a:solidFill>
                <a:latin typeface="Times New Roman"/>
                <a:sym typeface="Wingdings"/>
              </a:rPr>
              <a:t></a:t>
            </a:r>
            <a:r>
              <a:rPr lang="en-GB" sz="1000" kern="0" dirty="0" smtClean="0">
                <a:solidFill>
                  <a:srgbClr val="3C230A"/>
                </a:solidFill>
                <a:latin typeface="Times New Roman"/>
                <a:sym typeface="Wingdings"/>
              </a:rPr>
              <a:t> </a:t>
            </a:r>
            <a:r>
              <a:rPr lang="ru-RU" sz="1000" kern="0" dirty="0" smtClean="0">
                <a:solidFill>
                  <a:srgbClr val="3C230A"/>
                </a:solidFill>
                <a:latin typeface="Times New Roman"/>
                <a:sym typeface="Wingdings"/>
              </a:rPr>
              <a:t>неформальные, но интенсивные консультации по вопросу участия гражданского общества в работе ВТО.</a:t>
            </a:r>
            <a:r>
              <a:rPr lang="ru-RU" sz="1000" kern="0" dirty="0" smtClean="0">
                <a:solidFill>
                  <a:srgbClr val="3C230A"/>
                </a:solidFill>
                <a:latin typeface="Times New Roman"/>
              </a:rPr>
              <a:t> </a:t>
            </a:r>
          </a:p>
          <a:p>
            <a:pPr algn="just" defTabSz="457200">
              <a:buFont typeface="Arial"/>
            </a:pPr>
            <a:r>
              <a:rPr lang="ru-RU" sz="1000" kern="0" dirty="0" smtClean="0">
                <a:solidFill>
                  <a:srgbClr val="3C230A"/>
                </a:solidFill>
                <a:latin typeface="Times New Roman"/>
              </a:rPr>
              <a:t>Большинство членов ВТО считали, что взаимодействие с гражданским обществом – это вопрос членов ВТО, а не самой ВТО. Развитые государства: «ВТО – улица с двусторонним движением», НПО должны «не только брать у ВТО, но и давать ей» информацию о вопросах, имеющих значение для ВТО. Развивающиеся страны: «ВТО – улица </a:t>
            </a:r>
            <a:r>
              <a:rPr lang="ru-RU" sz="1000" kern="0" dirty="0">
                <a:solidFill>
                  <a:srgbClr val="3C230A"/>
                </a:solidFill>
                <a:latin typeface="Times New Roman"/>
              </a:rPr>
              <a:t>с </a:t>
            </a:r>
            <a:r>
              <a:rPr lang="ru-RU" sz="1000" kern="0" dirty="0" smtClean="0">
                <a:solidFill>
                  <a:srgbClr val="3C230A"/>
                </a:solidFill>
                <a:latin typeface="Times New Roman"/>
              </a:rPr>
              <a:t>односторонним движением», т.е. достаточно, чтобы ВТО лишь информировала НПО.</a:t>
            </a:r>
          </a:p>
          <a:p>
            <a:pPr algn="just" defTabSz="457200">
              <a:buFont typeface="Arial"/>
            </a:pPr>
            <a:r>
              <a:rPr lang="ru-RU" sz="1000" kern="0" dirty="0" smtClean="0">
                <a:solidFill>
                  <a:srgbClr val="3C230A"/>
                </a:solidFill>
                <a:latin typeface="Times New Roman"/>
              </a:rPr>
              <a:t>4 основных аргумента в пользу большего вовлечения НПО в работу ВТО: </a:t>
            </a:r>
          </a:p>
          <a:p>
            <a:pPr lvl="1" algn="just" defTabSz="457200">
              <a:buFontTx/>
              <a:buChar char="-"/>
            </a:pPr>
            <a:r>
              <a:rPr lang="ru-RU" sz="1000" kern="0" dirty="0">
                <a:solidFill>
                  <a:srgbClr val="3C230A"/>
                </a:solidFill>
                <a:latin typeface="Times New Roman"/>
              </a:rPr>
              <a:t>У</a:t>
            </a:r>
            <a:r>
              <a:rPr lang="ru-RU" sz="1000" kern="0" dirty="0" smtClean="0">
                <a:solidFill>
                  <a:srgbClr val="3C230A"/>
                </a:solidFill>
                <a:latin typeface="Times New Roman"/>
              </a:rPr>
              <a:t>частие НПО улучшит процесс принятия решений в ВТО, т.к. НПО обладают специальными познаниями, ресурсами и аналитическими способностями, которые не всегда есть у правительств.</a:t>
            </a:r>
          </a:p>
          <a:p>
            <a:pPr lvl="1" algn="just" defTabSz="457200">
              <a:buFontTx/>
              <a:buChar char="-"/>
            </a:pPr>
            <a:r>
              <a:rPr lang="ru-RU" sz="1000" kern="0" dirty="0" smtClean="0">
                <a:solidFill>
                  <a:srgbClr val="3C230A"/>
                </a:solidFill>
                <a:latin typeface="Times New Roman"/>
              </a:rPr>
              <a:t>Доверие общества к ВТО возрастёт, если у НПО будет возможность быть выслушанными в ВТО и наблюдать за процессом принятия решений.</a:t>
            </a:r>
          </a:p>
          <a:p>
            <a:pPr lvl="1" algn="just" defTabSz="457200">
              <a:buFontTx/>
              <a:buChar char="-"/>
            </a:pPr>
            <a:r>
              <a:rPr lang="ru-RU" sz="1000" kern="0" dirty="0" smtClean="0">
                <a:solidFill>
                  <a:srgbClr val="3C230A"/>
                </a:solidFill>
                <a:latin typeface="Times New Roman"/>
              </a:rPr>
              <a:t>Транснациональные интересы и опасения не могут быть адекватно представлены национальными правительствами. Разрешив вовлечь НПО в обсуждения в ВТО, ВТО узнает об этих опасениях и интересах.</a:t>
            </a:r>
          </a:p>
          <a:p>
            <a:pPr lvl="1" algn="just" defTabSz="457200">
              <a:buFontTx/>
              <a:buChar char="-"/>
            </a:pPr>
            <a:r>
              <a:rPr lang="ru-RU" sz="1000" kern="0" dirty="0" smtClean="0">
                <a:solidFill>
                  <a:srgbClr val="3C230A"/>
                </a:solidFill>
                <a:latin typeface="Times New Roman"/>
              </a:rPr>
              <a:t>Предоставление трибуны НПО в ВТО компенсирует тот факт, что НПО не всегда бывают выслушанными на национальном уровне.</a:t>
            </a:r>
          </a:p>
          <a:p>
            <a:pPr marL="342900" lvl="1" indent="-342900" algn="just" defTabSz="457200">
              <a:buFont typeface="Arial"/>
              <a:buChar char="•"/>
            </a:pPr>
            <a:r>
              <a:rPr lang="ru-RU" sz="1000" kern="0" dirty="0">
                <a:solidFill>
                  <a:srgbClr val="3C230A"/>
                </a:solidFill>
                <a:latin typeface="Times New Roman"/>
              </a:rPr>
              <a:t>4 основных аргумента </a:t>
            </a:r>
            <a:r>
              <a:rPr lang="ru-RU" sz="1000" kern="0" dirty="0" smtClean="0">
                <a:solidFill>
                  <a:srgbClr val="3C230A"/>
                </a:solidFill>
                <a:latin typeface="Times New Roman"/>
              </a:rPr>
              <a:t>против вовлечения НПО </a:t>
            </a:r>
            <a:r>
              <a:rPr lang="ru-RU" sz="1000" kern="0" dirty="0">
                <a:solidFill>
                  <a:srgbClr val="3C230A"/>
                </a:solidFill>
                <a:latin typeface="Times New Roman"/>
              </a:rPr>
              <a:t>в работу ВТО</a:t>
            </a:r>
            <a:r>
              <a:rPr lang="ru-RU" sz="1000" kern="0" dirty="0" smtClean="0">
                <a:solidFill>
                  <a:srgbClr val="3C230A"/>
                </a:solidFill>
                <a:latin typeface="Times New Roman"/>
              </a:rPr>
              <a:t>:</a:t>
            </a:r>
          </a:p>
          <a:p>
            <a:pPr lvl="1" algn="just" defTabSz="457200">
              <a:buFontTx/>
              <a:buChar char="-"/>
            </a:pPr>
            <a:r>
              <a:rPr lang="ru-RU" sz="1000" kern="0" dirty="0" smtClean="0">
                <a:solidFill>
                  <a:srgbClr val="3C230A"/>
                </a:solidFill>
                <a:latin typeface="Times New Roman"/>
              </a:rPr>
              <a:t>Принятие решений в ВТО увязнет в конкретных интересах;</a:t>
            </a:r>
          </a:p>
          <a:p>
            <a:pPr lvl="1" algn="just" defTabSz="457200">
              <a:buFontTx/>
              <a:buChar char="-"/>
            </a:pPr>
            <a:r>
              <a:rPr lang="ru-RU" sz="1000" kern="0" dirty="0" smtClean="0">
                <a:solidFill>
                  <a:srgbClr val="3C230A"/>
                </a:solidFill>
                <a:latin typeface="Times New Roman"/>
              </a:rPr>
              <a:t>Многие НПО не подотчетны ни электорату, ни являются его представителями, а потому у них нет достаточной легитимности. НПО, как правило, выступают в защиту довольно узких интересов.</a:t>
            </a:r>
          </a:p>
          <a:p>
            <a:pPr lvl="1" algn="just" defTabSz="457200">
              <a:buFontTx/>
              <a:buChar char="-"/>
            </a:pPr>
            <a:r>
              <a:rPr lang="ru-RU" sz="1000" kern="0" dirty="0" smtClean="0">
                <a:solidFill>
                  <a:srgbClr val="3C230A"/>
                </a:solidFill>
                <a:latin typeface="Times New Roman"/>
              </a:rPr>
              <a:t>Принятие решений в ВТО (путем консенсуса) и без того довольно сложный процесс, а вовлечение НПО сделает переговоры и принятие решений еще более сложным.</a:t>
            </a:r>
          </a:p>
          <a:p>
            <a:pPr lvl="1" algn="just" defTabSz="457200">
              <a:buFontTx/>
              <a:buChar char="-"/>
            </a:pPr>
            <a:r>
              <a:rPr lang="ru-RU" sz="1000" kern="0" dirty="0" smtClean="0">
                <a:solidFill>
                  <a:srgbClr val="3C230A"/>
                </a:solidFill>
                <a:latin typeface="Times New Roman"/>
              </a:rPr>
              <a:t>НПО из развитых государств, как правило, лучше организованы и обеспечены деньгами, чем НПО из развивающихся стран; большее вовлечение НПО привнесет дополнительный элемент асимметрии в переговоры в ВТО.</a:t>
            </a:r>
          </a:p>
          <a:p>
            <a:pPr marL="342900" lvl="1" indent="-342900" algn="just" defTabSz="457200">
              <a:buFont typeface="Arial"/>
              <a:buChar char="•"/>
            </a:pPr>
            <a:r>
              <a:rPr lang="ru-RU" sz="1000" kern="0" dirty="0" smtClean="0">
                <a:solidFill>
                  <a:srgbClr val="3C230A"/>
                </a:solidFill>
                <a:latin typeface="Times New Roman"/>
              </a:rPr>
              <a:t>Конкретные, прагматические инициативы Секретариата ВТО: симпозиумы и публичные форумы; регулярные брифинги для НПО о работе органов ВТО и вопросах торговли, интересующих НПО; распространение мнений и результатов исследований НПО членам ВТО и общественности; создание центра для НПО при проведении министерских конференций (для упрощения лоббистской работы НПО на полях этих встреч). ВТО также сотрудничает с некоторыми НПО для оказания им технического содействия.</a:t>
            </a:r>
          </a:p>
          <a:p>
            <a:pPr marL="342900" lvl="1" indent="-342900" algn="just" defTabSz="457200">
              <a:buFont typeface="Arial"/>
              <a:buChar char="•"/>
            </a:pPr>
            <a:r>
              <a:rPr lang="ru-RU" sz="1000" kern="0" dirty="0" smtClean="0">
                <a:solidFill>
                  <a:srgbClr val="3C230A"/>
                </a:solidFill>
                <a:latin typeface="Times New Roman"/>
              </a:rPr>
              <a:t>Ежегодный Общественный Форум ВТО: впервые проведен в 2001 г. В 2015 г. (30.09. – 02.10.) тема форума – «Торговля работает».</a:t>
            </a:r>
          </a:p>
          <a:p>
            <a:pPr marL="342900" lvl="1" indent="-342900" algn="just" defTabSz="457200">
              <a:buFont typeface="Arial"/>
              <a:buChar char="•"/>
            </a:pPr>
            <a:r>
              <a:rPr lang="ru-RU" sz="1000" kern="0" dirty="0" smtClean="0">
                <a:solidFill>
                  <a:srgbClr val="3C230A"/>
                </a:solidFill>
                <a:latin typeface="Times New Roman"/>
              </a:rPr>
              <a:t>Улучшение своевременного доступа к документам ВТО. 14 мая 2002 г. (после долгих лет обсуждения)</a:t>
            </a:r>
            <a:r>
              <a:rPr lang="ru-RU" sz="1000" kern="0" dirty="0">
                <a:solidFill>
                  <a:srgbClr val="3C230A"/>
                </a:solidFill>
                <a:latin typeface="Times New Roman"/>
              </a:rPr>
              <a:t> члены ВТО договорились </a:t>
            </a:r>
            <a:r>
              <a:rPr lang="ru-RU" sz="1000" kern="0" dirty="0" smtClean="0">
                <a:solidFill>
                  <a:srgbClr val="3C230A"/>
                </a:solidFill>
                <a:latin typeface="Times New Roman"/>
              </a:rPr>
              <a:t>ускорить рассекречивание официальных документов ВТО.</a:t>
            </a:r>
            <a:endParaRPr lang="ru-RU" sz="1000" kern="0" dirty="0">
              <a:solidFill>
                <a:srgbClr val="3C230A"/>
              </a:solidFill>
              <a:latin typeface="Times New Roman"/>
            </a:endParaRPr>
          </a:p>
          <a:p>
            <a:pPr marL="457200" lvl="1" indent="0" algn="just" defTabSz="457200">
              <a:buNone/>
            </a:pPr>
            <a:endParaRPr lang="ru-RU" sz="1000" kern="0" dirty="0" smtClean="0">
              <a:solidFill>
                <a:srgbClr val="3C230A"/>
              </a:solidFill>
              <a:latin typeface="Times New Roman"/>
            </a:endParaRPr>
          </a:p>
          <a:p>
            <a:pPr lvl="1" algn="just" defTabSz="457200">
              <a:buFontTx/>
              <a:buChar char="-"/>
            </a:pPr>
            <a:endParaRPr lang="ru-RU" sz="1000" kern="0" dirty="0">
              <a:solidFill>
                <a:srgbClr val="3C230A"/>
              </a:solidFill>
              <a:latin typeface="Times New Roman"/>
            </a:endParaRPr>
          </a:p>
          <a:p>
            <a:pPr marL="457200" lvl="1" indent="0" algn="just" defTabSz="457200">
              <a:buNone/>
            </a:pPr>
            <a:endParaRPr lang="ru-RU" sz="1000" kern="0" dirty="0" smtClean="0">
              <a:solidFill>
                <a:srgbClr val="3C230A"/>
              </a:solidFill>
              <a:latin typeface="Times New Roman"/>
            </a:endParaRPr>
          </a:p>
          <a:p>
            <a:pPr algn="just" defTabSz="457200">
              <a:buFont typeface="Arial"/>
            </a:pPr>
            <a:endParaRPr lang="ru-RU" sz="1800" kern="0" dirty="0" smtClean="0">
              <a:solidFill>
                <a:srgbClr val="3C230A"/>
              </a:solidFill>
              <a:latin typeface="Times New Roman"/>
            </a:endParaRPr>
          </a:p>
        </p:txBody>
      </p:sp>
      <p:sp>
        <p:nvSpPr>
          <p:cNvPr id="5" name="Slide Number Placeholder 4"/>
          <p:cNvSpPr>
            <a:spLocks noGrp="1"/>
          </p:cNvSpPr>
          <p:nvPr>
            <p:ph type="sldNum" sz="quarter" idx="12"/>
          </p:nvPr>
        </p:nvSpPr>
        <p:spPr>
          <a:xfrm>
            <a:off x="6934200" y="6464801"/>
            <a:ext cx="2133600" cy="365125"/>
          </a:xfrm>
        </p:spPr>
        <p:txBody>
          <a:bodyPr/>
          <a:lstStyle/>
          <a:p>
            <a:fld id="{D6B5C6E0-1DA3-4D5F-BBB9-FE86C9799D92}" type="slidenum">
              <a:rPr lang="en-US" smtClean="0"/>
              <a:t>16</a:t>
            </a:fld>
            <a:endParaRPr lang="en-US" dirty="0"/>
          </a:p>
        </p:txBody>
      </p:sp>
      <p:pic>
        <p:nvPicPr>
          <p:cNvPr id="7" name="Picture 2"/>
          <p:cNvPicPr>
            <a:picLocks noChangeAspect="1" noChangeArrowheads="1"/>
          </p:cNvPicPr>
          <p:nvPr/>
        </p:nvPicPr>
        <p:blipFill>
          <a:blip r:embed="rId2">
            <a:duotone>
              <a:prstClr val="black"/>
              <a:schemeClr val="accent6">
                <a:tint val="45000"/>
                <a:satMod val="400000"/>
              </a:schemeClr>
            </a:duotone>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76211" y="914400"/>
            <a:ext cx="8791575" cy="115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661505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296400" cy="1143000"/>
          </a:xfrm>
        </p:spPr>
        <p:txBody>
          <a:bodyPr vert="horz" lIns="91440" tIns="45720" rIns="91440" bIns="45720" rtlCol="0" anchor="ctr">
            <a:normAutofit fontScale="90000"/>
          </a:bodyPr>
          <a:lstStyle/>
          <a:p>
            <a:pPr algn="l"/>
            <a:r>
              <a:rPr lang="ru-RU" sz="3600" b="1" kern="0" dirty="0" smtClean="0">
                <a:solidFill>
                  <a:srgbClr val="00A3DF"/>
                </a:solidFill>
                <a:latin typeface="Times New Roman"/>
              </a:rPr>
              <a:t>Техническое содействие развивающимся странам</a:t>
            </a:r>
            <a:endParaRPr lang="en-US" sz="3600" b="1" kern="0" dirty="0">
              <a:solidFill>
                <a:srgbClr val="00A3DF"/>
              </a:solidFill>
              <a:latin typeface="Times New Roman"/>
            </a:endParaRPr>
          </a:p>
        </p:txBody>
      </p:sp>
      <p:sp>
        <p:nvSpPr>
          <p:cNvPr id="3" name="Content Placeholder 2"/>
          <p:cNvSpPr>
            <a:spLocks noGrp="1"/>
          </p:cNvSpPr>
          <p:nvPr>
            <p:ph idx="1"/>
          </p:nvPr>
        </p:nvSpPr>
        <p:spPr>
          <a:xfrm>
            <a:off x="176211" y="972343"/>
            <a:ext cx="8662989" cy="5504657"/>
          </a:xfrm>
        </p:spPr>
        <p:txBody>
          <a:bodyPr vert="horz" lIns="91440" tIns="45720" rIns="91440" bIns="45720" rtlCol="0">
            <a:noAutofit/>
          </a:bodyPr>
          <a:lstStyle/>
          <a:p>
            <a:pPr algn="just" defTabSz="457200">
              <a:buFont typeface="Arial"/>
            </a:pPr>
            <a:r>
              <a:rPr lang="ru-RU" sz="1050" kern="0" dirty="0" smtClean="0">
                <a:solidFill>
                  <a:srgbClr val="3C230A"/>
                </a:solidFill>
                <a:latin typeface="Times New Roman"/>
              </a:rPr>
              <a:t>Хотя эта функция ВТО не указана прямо в ст. </a:t>
            </a:r>
            <a:r>
              <a:rPr lang="de-DE" sz="1050" kern="0" dirty="0" smtClean="0">
                <a:solidFill>
                  <a:srgbClr val="3C230A"/>
                </a:solidFill>
                <a:latin typeface="Times New Roman"/>
              </a:rPr>
              <a:t>III </a:t>
            </a:r>
            <a:r>
              <a:rPr lang="ru-RU" sz="1050" kern="0" dirty="0" smtClean="0">
                <a:solidFill>
                  <a:srgbClr val="3C230A"/>
                </a:solidFill>
                <a:latin typeface="Times New Roman"/>
              </a:rPr>
              <a:t>Соглашения о ВТО, она является важной.</a:t>
            </a:r>
          </a:p>
          <a:p>
            <a:pPr algn="just" defTabSz="457200">
              <a:buFont typeface="Arial"/>
            </a:pPr>
            <a:r>
              <a:rPr lang="ru-RU" sz="1050" kern="0" dirty="0" smtClean="0">
                <a:solidFill>
                  <a:srgbClr val="3C230A"/>
                </a:solidFill>
                <a:latin typeface="Times New Roman"/>
              </a:rPr>
              <a:t>Для того чтобы пользоваться правами и исполнять обязательства по Соглашению ВТО и извлекать выгоду из членства в ВТО и полностью и эффективно участвовать в торговых переговорах, большинству членов ВТО – развивающимся странам требуется больше знаний и ресурсов в области торгового права и политики. Это признано во многих соглашениях ВТО, которые предусматривают техническое содействие этим странам: Соглашение </a:t>
            </a:r>
            <a:r>
              <a:rPr lang="ru-RU" sz="1050" kern="0" dirty="0">
                <a:solidFill>
                  <a:srgbClr val="3C230A"/>
                </a:solidFill>
                <a:latin typeface="Times New Roman"/>
              </a:rPr>
              <a:t>о СФС мерах, Соглашение о ТБТ, ТРИПС, Соглашение об оценке таможенной стоимости, </a:t>
            </a:r>
            <a:r>
              <a:rPr lang="ru-RU" sz="1050" kern="0" dirty="0" smtClean="0">
                <a:solidFill>
                  <a:srgbClr val="3C230A"/>
                </a:solidFill>
                <a:latin typeface="Times New Roman"/>
              </a:rPr>
              <a:t>ДРС. Это содействие может принимать двустороннюю (предоставляется другими членами ВТО) или многостороннюю (предоставляется, в частности, самой ВТО</a:t>
            </a:r>
            <a:r>
              <a:rPr lang="ru-RU" sz="1050" kern="0" dirty="0">
                <a:solidFill>
                  <a:srgbClr val="3C230A"/>
                </a:solidFill>
                <a:latin typeface="Times New Roman"/>
              </a:rPr>
              <a:t>) форму.</a:t>
            </a:r>
            <a:endParaRPr lang="ru-RU" sz="1050" kern="0" dirty="0" smtClean="0">
              <a:solidFill>
                <a:srgbClr val="3C230A"/>
              </a:solidFill>
              <a:latin typeface="Times New Roman"/>
            </a:endParaRPr>
          </a:p>
          <a:p>
            <a:pPr algn="just" defTabSz="457200">
              <a:buFont typeface="Arial"/>
            </a:pPr>
            <a:r>
              <a:rPr lang="ru-RU" sz="1050" kern="0" dirty="0" smtClean="0">
                <a:solidFill>
                  <a:srgbClr val="3C230A"/>
                </a:solidFill>
                <a:latin typeface="Times New Roman"/>
              </a:rPr>
              <a:t>Основной элемент </a:t>
            </a:r>
            <a:r>
              <a:rPr lang="ru-RU" sz="1050" kern="0" dirty="0" err="1" smtClean="0">
                <a:solidFill>
                  <a:srgbClr val="3C230A"/>
                </a:solidFill>
                <a:latin typeface="Times New Roman"/>
              </a:rPr>
              <a:t>Дохийской</a:t>
            </a:r>
            <a:r>
              <a:rPr lang="ru-RU" sz="1050" kern="0" dirty="0" smtClean="0">
                <a:solidFill>
                  <a:srgbClr val="3C230A"/>
                </a:solidFill>
                <a:latin typeface="Times New Roman"/>
              </a:rPr>
              <a:t> повестки развития: в 2002 г. ВТО начала программу усиленной поддержки для развивающихся стран в форме технического содействия и тренинга по вопросам торговли.</a:t>
            </a:r>
          </a:p>
          <a:p>
            <a:pPr algn="just" defTabSz="457200">
              <a:buFont typeface="Arial"/>
            </a:pPr>
            <a:r>
              <a:rPr lang="ru-RU" sz="1050" kern="0" dirty="0" smtClean="0">
                <a:solidFill>
                  <a:srgbClr val="3C230A"/>
                </a:solidFill>
                <a:latin typeface="Times New Roman"/>
              </a:rPr>
              <a:t>Двухлетний план технического содействия и обучения: </a:t>
            </a:r>
            <a:r>
              <a:rPr lang="en-US" sz="1050" kern="0" dirty="0">
                <a:solidFill>
                  <a:srgbClr val="3C230A"/>
                </a:solidFill>
                <a:latin typeface="Times New Roman"/>
                <a:hlinkClick r:id="rId2"/>
              </a:rPr>
              <a:t>https://</a:t>
            </a:r>
            <a:r>
              <a:rPr lang="en-US" sz="1050" kern="0" dirty="0" smtClean="0">
                <a:solidFill>
                  <a:srgbClr val="3C230A"/>
                </a:solidFill>
                <a:latin typeface="Times New Roman"/>
                <a:hlinkClick r:id="rId2"/>
              </a:rPr>
              <a:t>www.wto.org/english/tratop_e/devel_e/teccop_e/tct_e.htm</a:t>
            </a:r>
            <a:r>
              <a:rPr lang="ru-RU" sz="1050" kern="0" dirty="0" smtClean="0">
                <a:solidFill>
                  <a:srgbClr val="3C230A"/>
                </a:solidFill>
                <a:latin typeface="Times New Roman"/>
              </a:rPr>
              <a:t> </a:t>
            </a:r>
          </a:p>
          <a:p>
            <a:pPr algn="just" defTabSz="457200">
              <a:buFont typeface="Arial"/>
            </a:pPr>
            <a:r>
              <a:rPr lang="ru-RU" sz="1050" kern="0" dirty="0" smtClean="0">
                <a:solidFill>
                  <a:srgbClr val="3C230A"/>
                </a:solidFill>
                <a:latin typeface="Times New Roman"/>
              </a:rPr>
              <a:t>ВТО финансирует только около 1/5 бюджета этого плана. Остальное – добровольные пожертвования (в том числе членов ВТО).</a:t>
            </a:r>
          </a:p>
          <a:p>
            <a:pPr algn="just" defTabSz="457200">
              <a:buFont typeface="Arial"/>
            </a:pPr>
            <a:r>
              <a:rPr lang="ru-RU" sz="1050" kern="0" dirty="0" smtClean="0">
                <a:solidFill>
                  <a:srgbClr val="3C230A"/>
                </a:solidFill>
                <a:latin typeface="Times New Roman"/>
              </a:rPr>
              <a:t>Виды технического содействия и обучения в соответствии с планом: курсы (</a:t>
            </a:r>
            <a:r>
              <a:rPr lang="de-DE" sz="1050" kern="0" dirty="0" smtClean="0">
                <a:solidFill>
                  <a:srgbClr val="3C230A"/>
                </a:solidFill>
                <a:latin typeface="Times New Roman"/>
              </a:rPr>
              <a:t>e-</a:t>
            </a:r>
            <a:r>
              <a:rPr lang="de-DE" sz="1050" kern="0" dirty="0" err="1" smtClean="0">
                <a:solidFill>
                  <a:srgbClr val="3C230A"/>
                </a:solidFill>
                <a:latin typeface="Times New Roman"/>
              </a:rPr>
              <a:t>learning</a:t>
            </a:r>
            <a:r>
              <a:rPr lang="de-DE" sz="1050" kern="0" dirty="0" smtClean="0">
                <a:solidFill>
                  <a:srgbClr val="3C230A"/>
                </a:solidFill>
                <a:latin typeface="Times New Roman"/>
              </a:rPr>
              <a:t> </a:t>
            </a:r>
            <a:r>
              <a:rPr lang="de-DE" sz="1050" kern="0" dirty="0" err="1" smtClean="0">
                <a:solidFill>
                  <a:srgbClr val="3C230A"/>
                </a:solidFill>
                <a:latin typeface="Times New Roman"/>
              </a:rPr>
              <a:t>courses</a:t>
            </a:r>
            <a:r>
              <a:rPr lang="ru-RU" sz="1050" kern="0" dirty="0" smtClean="0">
                <a:solidFill>
                  <a:srgbClr val="3C230A"/>
                </a:solidFill>
                <a:latin typeface="Times New Roman"/>
              </a:rPr>
              <a:t>); региональные курсы и семинары по торговой политике; продвинутые курсы и семинары по торговой политике в Женеве; миссии технической поддержки в отдельных развивающихся странах – членах ВТО; справочные центры ВТО в развивающихся странах; поддержка для преподавания и исследований ВТО и международной торговли; Женевская неделя (для членов ВТО, не имеющих постоянных миссий при ВТО). Эти техническое содействие и обучение координирует Институт по обучению и техническому сотрудничеству (</a:t>
            </a:r>
            <a:r>
              <a:rPr lang="en-US" sz="1050" kern="0" dirty="0" smtClean="0">
                <a:solidFill>
                  <a:srgbClr val="3C230A"/>
                </a:solidFill>
                <a:latin typeface="Times New Roman"/>
              </a:rPr>
              <a:t>Institute for Training and Technical Cooperation, </a:t>
            </a:r>
            <a:r>
              <a:rPr lang="en-US" sz="1050" kern="0" dirty="0" err="1" smtClean="0">
                <a:solidFill>
                  <a:srgbClr val="3C230A"/>
                </a:solidFill>
                <a:latin typeface="Times New Roman"/>
              </a:rPr>
              <a:t>ITTC</a:t>
            </a:r>
            <a:r>
              <a:rPr lang="ru-RU" sz="1050" kern="0" dirty="0" smtClean="0">
                <a:solidFill>
                  <a:srgbClr val="3C230A"/>
                </a:solidFill>
                <a:latin typeface="Times New Roman"/>
              </a:rPr>
              <a:t>), созданный в Секретариате ВТО в 2003 г. </a:t>
            </a:r>
            <a:r>
              <a:rPr lang="de-DE" sz="1050" kern="0" dirty="0" err="1" smtClean="0">
                <a:solidFill>
                  <a:srgbClr val="3C230A"/>
                </a:solidFill>
                <a:latin typeface="Times New Roman"/>
              </a:rPr>
              <a:t>ITTC</a:t>
            </a:r>
            <a:r>
              <a:rPr lang="en-US" sz="1050" kern="0" dirty="0" smtClean="0">
                <a:solidFill>
                  <a:srgbClr val="3C230A"/>
                </a:solidFill>
                <a:latin typeface="Times New Roman"/>
              </a:rPr>
              <a:t> </a:t>
            </a:r>
            <a:r>
              <a:rPr lang="ru-RU" sz="1050" kern="0" dirty="0" smtClean="0">
                <a:solidFill>
                  <a:srgbClr val="3C230A"/>
                </a:solidFill>
                <a:latin typeface="Times New Roman"/>
              </a:rPr>
              <a:t>исполняет 2-летний план технического содействия и обучения (</a:t>
            </a:r>
            <a:r>
              <a:rPr lang="de-DE" sz="1050" kern="0" dirty="0" smtClean="0">
                <a:solidFill>
                  <a:srgbClr val="3C230A"/>
                </a:solidFill>
                <a:latin typeface="Times New Roman"/>
              </a:rPr>
              <a:t>TA Plan</a:t>
            </a:r>
            <a:r>
              <a:rPr lang="ru-RU" sz="1050" kern="0" dirty="0" smtClean="0">
                <a:solidFill>
                  <a:srgbClr val="3C230A"/>
                </a:solidFill>
                <a:latin typeface="Times New Roman"/>
              </a:rPr>
              <a:t>), принятый Комитетом по торговле и развитию ВТО (в котором представлены все члены ВТО).</a:t>
            </a:r>
          </a:p>
          <a:p>
            <a:pPr algn="just" defTabSz="457200">
              <a:buFont typeface="Arial"/>
            </a:pPr>
            <a:r>
              <a:rPr lang="ru-RU" sz="1050" kern="0" dirty="0" smtClean="0">
                <a:solidFill>
                  <a:srgbClr val="3C230A"/>
                </a:solidFill>
                <a:latin typeface="Times New Roman"/>
              </a:rPr>
              <a:t>Министерская конференция в Гонконге (декабрь 2005 г.): инициатива «</a:t>
            </a:r>
            <a:r>
              <a:rPr lang="de-DE" sz="1050" kern="0" dirty="0" err="1" smtClean="0">
                <a:solidFill>
                  <a:srgbClr val="3C230A"/>
                </a:solidFill>
                <a:latin typeface="Times New Roman"/>
              </a:rPr>
              <a:t>Aid</a:t>
            </a:r>
            <a:r>
              <a:rPr lang="en-US" sz="1050" kern="0" dirty="0" smtClean="0">
                <a:solidFill>
                  <a:srgbClr val="3C230A"/>
                </a:solidFill>
                <a:latin typeface="Times New Roman"/>
              </a:rPr>
              <a:t> for Trade</a:t>
            </a:r>
            <a:r>
              <a:rPr lang="ru-RU" sz="1050" kern="0" dirty="0" smtClean="0">
                <a:solidFill>
                  <a:srgbClr val="3C230A"/>
                </a:solidFill>
                <a:latin typeface="Times New Roman"/>
              </a:rPr>
              <a:t>» (русс. «Помощь в интересах торговли», «Содействие торговле») охватывает все виды официального содействия развитию (англ. </a:t>
            </a:r>
            <a:r>
              <a:rPr lang="en-US" sz="1050" kern="0" dirty="0" smtClean="0">
                <a:solidFill>
                  <a:srgbClr val="3C230A"/>
                </a:solidFill>
                <a:latin typeface="Times New Roman"/>
              </a:rPr>
              <a:t>official development assistance, </a:t>
            </a:r>
            <a:r>
              <a:rPr lang="de-DE" sz="1050" kern="0" dirty="0" smtClean="0">
                <a:solidFill>
                  <a:srgbClr val="3C230A"/>
                </a:solidFill>
                <a:latin typeface="Times New Roman"/>
              </a:rPr>
              <a:t>ODA</a:t>
            </a:r>
            <a:r>
              <a:rPr lang="ru-RU" sz="1050" kern="0" dirty="0" smtClean="0">
                <a:solidFill>
                  <a:srgbClr val="3C230A"/>
                </a:solidFill>
                <a:latin typeface="Times New Roman"/>
              </a:rPr>
              <a:t>), направленные специально на помощь развивающимся государствам (в особенности наименее развитым) в развитии способностей и инфраструктуры в торговле. Кроме видов деятельности, описанных выше, сюда относятся: обеспечить, чтобы национальные, региональные и межрегиональные доноры и организации понимали потребности этих государств в области торговли; поощрение этих доноров к тому, чтобы удовлетворять эти потребности; упрощение и координация усилий, предпринятых в этом направлении различными донорами и организациями; помощь в совершенствовании способов мониторинга и оценки «</a:t>
            </a:r>
            <a:r>
              <a:rPr lang="de-DE" sz="1050" kern="0" dirty="0" smtClean="0">
                <a:solidFill>
                  <a:srgbClr val="3C230A"/>
                </a:solidFill>
                <a:latin typeface="Times New Roman"/>
              </a:rPr>
              <a:t>A</a:t>
            </a:r>
            <a:r>
              <a:rPr lang="en-US" sz="1050" kern="0" dirty="0" smtClean="0">
                <a:solidFill>
                  <a:srgbClr val="3C230A"/>
                </a:solidFill>
                <a:latin typeface="Times New Roman"/>
              </a:rPr>
              <a:t>id for Trade</a:t>
            </a:r>
            <a:r>
              <a:rPr lang="ru-RU" sz="1050" kern="0" dirty="0" smtClean="0">
                <a:solidFill>
                  <a:srgbClr val="3C230A"/>
                </a:solidFill>
                <a:latin typeface="Times New Roman"/>
              </a:rPr>
              <a:t>»; поощрение широкого внедрения торговли в национальных стратегиях развития.</a:t>
            </a:r>
          </a:p>
          <a:p>
            <a:pPr algn="just" defTabSz="457200">
              <a:buFont typeface="Arial"/>
            </a:pPr>
            <a:r>
              <a:rPr lang="ru-RU" sz="1050" kern="0" dirty="0" smtClean="0">
                <a:solidFill>
                  <a:srgbClr val="3C230A"/>
                </a:solidFill>
                <a:latin typeface="Times New Roman"/>
              </a:rPr>
              <a:t>Основной механизм, при помощи которого наименее развитые страны пользуются </a:t>
            </a:r>
            <a:r>
              <a:rPr lang="ru-RU" sz="1050" kern="0" dirty="0">
                <a:solidFill>
                  <a:srgbClr val="3C230A"/>
                </a:solidFill>
                <a:latin typeface="Times New Roman"/>
              </a:rPr>
              <a:t>«</a:t>
            </a:r>
            <a:r>
              <a:rPr lang="de-DE" sz="1050" kern="0" dirty="0">
                <a:solidFill>
                  <a:srgbClr val="3C230A"/>
                </a:solidFill>
                <a:latin typeface="Times New Roman"/>
              </a:rPr>
              <a:t>A</a:t>
            </a:r>
            <a:r>
              <a:rPr lang="en-US" sz="1050" kern="0" dirty="0">
                <a:solidFill>
                  <a:srgbClr val="3C230A"/>
                </a:solidFill>
                <a:latin typeface="Times New Roman"/>
              </a:rPr>
              <a:t>id for Trade</a:t>
            </a:r>
            <a:r>
              <a:rPr lang="ru-RU" sz="1050" kern="0" dirty="0" smtClean="0">
                <a:solidFill>
                  <a:srgbClr val="3C230A"/>
                </a:solidFill>
                <a:latin typeface="Times New Roman"/>
              </a:rPr>
              <a:t>»: </a:t>
            </a:r>
            <a:r>
              <a:rPr lang="en-US" sz="1050" kern="0" dirty="0" smtClean="0">
                <a:solidFill>
                  <a:srgbClr val="3C230A"/>
                </a:solidFill>
                <a:latin typeface="Times New Roman"/>
              </a:rPr>
              <a:t>Enhanced Integrated Framework for Least-Developed Countries (</a:t>
            </a:r>
            <a:r>
              <a:rPr lang="en-US" sz="1050" kern="0" dirty="0" err="1" smtClean="0">
                <a:solidFill>
                  <a:srgbClr val="3C230A"/>
                </a:solidFill>
                <a:latin typeface="Times New Roman"/>
              </a:rPr>
              <a:t>EIF</a:t>
            </a:r>
            <a:r>
              <a:rPr lang="en-US" sz="1050" kern="0" dirty="0" smtClean="0">
                <a:solidFill>
                  <a:srgbClr val="3C230A"/>
                </a:solidFill>
                <a:latin typeface="Times New Roman"/>
              </a:rPr>
              <a:t>)</a:t>
            </a:r>
            <a:r>
              <a:rPr lang="ru-RU" sz="1050" kern="0" dirty="0" smtClean="0">
                <a:solidFill>
                  <a:srgbClr val="3C230A"/>
                </a:solidFill>
                <a:latin typeface="Times New Roman"/>
              </a:rPr>
              <a:t>. Исполнительный секретариат </a:t>
            </a:r>
            <a:r>
              <a:rPr lang="de-DE" sz="1050" kern="0" dirty="0" err="1" smtClean="0">
                <a:solidFill>
                  <a:srgbClr val="3C230A"/>
                </a:solidFill>
                <a:latin typeface="Times New Roman"/>
              </a:rPr>
              <a:t>EIF</a:t>
            </a:r>
            <a:r>
              <a:rPr lang="de-DE" sz="1050" kern="0" dirty="0" smtClean="0">
                <a:solidFill>
                  <a:srgbClr val="3C230A"/>
                </a:solidFill>
                <a:latin typeface="Times New Roman"/>
              </a:rPr>
              <a:t> </a:t>
            </a:r>
            <a:r>
              <a:rPr lang="ru-RU" sz="1050" kern="0" dirty="0" smtClean="0">
                <a:solidFill>
                  <a:srgbClr val="3C230A"/>
                </a:solidFill>
                <a:latin typeface="Times New Roman"/>
              </a:rPr>
              <a:t>располагается в здании Секретариата ВТО в Женеве. Другие партнеры </a:t>
            </a:r>
            <a:r>
              <a:rPr lang="de-DE" sz="1050" kern="0" dirty="0" err="1" smtClean="0">
                <a:solidFill>
                  <a:srgbClr val="3C230A"/>
                </a:solidFill>
                <a:latin typeface="Times New Roman"/>
              </a:rPr>
              <a:t>EIF</a:t>
            </a:r>
            <a:r>
              <a:rPr lang="ru-RU" sz="1050" kern="0" dirty="0" smtClean="0">
                <a:solidFill>
                  <a:srgbClr val="3C230A"/>
                </a:solidFill>
                <a:latin typeface="Times New Roman"/>
              </a:rPr>
              <a:t>: МВФ, Всемирный Банк, ЮНКТАД, Программа развития ООН, Международный торговый центр.</a:t>
            </a:r>
          </a:p>
          <a:p>
            <a:pPr algn="just" defTabSz="457200">
              <a:buFont typeface="Arial"/>
            </a:pPr>
            <a:r>
              <a:rPr lang="en-GB" sz="1050" kern="0" dirty="0" smtClean="0">
                <a:solidFill>
                  <a:srgbClr val="3C230A"/>
                </a:solidFill>
                <a:latin typeface="Times New Roman"/>
              </a:rPr>
              <a:t>5</a:t>
            </a:r>
            <a:r>
              <a:rPr lang="en-GB" sz="1050" kern="0" baseline="30000" dirty="0" smtClean="0">
                <a:solidFill>
                  <a:srgbClr val="3C230A"/>
                </a:solidFill>
                <a:latin typeface="Times New Roman"/>
              </a:rPr>
              <a:t>th</a:t>
            </a:r>
            <a:r>
              <a:rPr lang="en-GB" sz="1050" kern="0" dirty="0" smtClean="0">
                <a:solidFill>
                  <a:srgbClr val="3C230A"/>
                </a:solidFill>
                <a:latin typeface="Times New Roman"/>
              </a:rPr>
              <a:t> Global Review of Aid for Trade: “Reducing Trade Costs for Inclusive, Sustainable Growth” (</a:t>
            </a:r>
            <a:r>
              <a:rPr lang="ru-RU" sz="1050" kern="0" dirty="0" smtClean="0">
                <a:solidFill>
                  <a:srgbClr val="3C230A"/>
                </a:solidFill>
                <a:latin typeface="Times New Roman"/>
              </a:rPr>
              <a:t>Женева, 30 июня – 2 июля 2015 г.). Высокая стоимость торговли тормозит торговую интеграцию многих развивающихся государств, в особенности наименее развитых. Цель данного обзора – остановить данный процесс и обеспечить инклюзивный и устойчивый экономический рост для развивающихся государств (</a:t>
            </a:r>
            <a:r>
              <a:rPr lang="da-DK" sz="1050" kern="0" dirty="0">
                <a:solidFill>
                  <a:srgbClr val="3C230A"/>
                </a:solidFill>
                <a:latin typeface="Times New Roman"/>
                <a:hlinkClick r:id="rId3"/>
              </a:rPr>
              <a:t>https://www.wto.org/english/tratop_e/devel_e/a4t_e/global_review15prog_e/</a:t>
            </a:r>
            <a:r>
              <a:rPr lang="da-DK" sz="1050" kern="0" dirty="0" smtClean="0">
                <a:solidFill>
                  <a:srgbClr val="3C230A"/>
                </a:solidFill>
                <a:latin typeface="Times New Roman"/>
                <a:hlinkClick r:id="rId3"/>
              </a:rPr>
              <a:t>global_review15prog_e.htm</a:t>
            </a:r>
            <a:r>
              <a:rPr lang="ru-RU" sz="1050" kern="0" dirty="0" smtClean="0">
                <a:solidFill>
                  <a:srgbClr val="3C230A"/>
                </a:solidFill>
                <a:latin typeface="Times New Roman"/>
              </a:rPr>
              <a:t>).   </a:t>
            </a:r>
            <a:r>
              <a:rPr lang="en-GB" sz="1050" kern="0" dirty="0" smtClean="0">
                <a:solidFill>
                  <a:srgbClr val="3C230A"/>
                </a:solidFill>
                <a:latin typeface="Times New Roman"/>
              </a:rPr>
              <a:t> </a:t>
            </a:r>
            <a:endParaRPr lang="ru-RU" sz="1050" kern="0" dirty="0" smtClean="0">
              <a:solidFill>
                <a:srgbClr val="3C230A"/>
              </a:solidFill>
              <a:latin typeface="Times New Roman"/>
            </a:endParaRPr>
          </a:p>
        </p:txBody>
      </p:sp>
      <p:sp>
        <p:nvSpPr>
          <p:cNvPr id="5" name="Slide Number Placeholder 4"/>
          <p:cNvSpPr>
            <a:spLocks noGrp="1"/>
          </p:cNvSpPr>
          <p:nvPr>
            <p:ph type="sldNum" sz="quarter" idx="12"/>
          </p:nvPr>
        </p:nvSpPr>
        <p:spPr/>
        <p:txBody>
          <a:bodyPr/>
          <a:lstStyle/>
          <a:p>
            <a:fld id="{D6B5C6E0-1DA3-4D5F-BBB9-FE86C9799D92}" type="slidenum">
              <a:rPr lang="en-US" smtClean="0"/>
              <a:t>17</a:t>
            </a:fld>
            <a:endParaRPr lang="en-US"/>
          </a:p>
        </p:txBody>
      </p:sp>
      <p:pic>
        <p:nvPicPr>
          <p:cNvPr id="7" name="Picture 2"/>
          <p:cNvPicPr>
            <a:picLocks noChangeAspect="1" noChangeArrowheads="1"/>
          </p:cNvPicPr>
          <p:nvPr/>
        </p:nvPicPr>
        <p:blipFill>
          <a:blip r:embed="rId4">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76211" y="914400"/>
            <a:ext cx="8791575" cy="115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341100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vert="horz" lIns="91440" tIns="45720" rIns="91440" bIns="45720" rtlCol="0" anchor="ctr">
            <a:normAutofit/>
          </a:bodyPr>
          <a:lstStyle/>
          <a:p>
            <a:pPr algn="l"/>
            <a:r>
              <a:rPr lang="ru-RU" sz="3600" b="1" kern="0" dirty="0" smtClean="0">
                <a:solidFill>
                  <a:srgbClr val="00A3DF"/>
                </a:solidFill>
                <a:latin typeface="Times New Roman"/>
              </a:rPr>
              <a:t>Членство в ВТО</a:t>
            </a:r>
            <a:endParaRPr lang="en-US" sz="3600" b="1" kern="0" dirty="0">
              <a:solidFill>
                <a:srgbClr val="00A3DF"/>
              </a:solidFill>
              <a:latin typeface="Times New Roman"/>
            </a:endParaRPr>
          </a:p>
        </p:txBody>
      </p:sp>
      <p:sp>
        <p:nvSpPr>
          <p:cNvPr id="3" name="Content Placeholder 2"/>
          <p:cNvSpPr>
            <a:spLocks noGrp="1"/>
          </p:cNvSpPr>
          <p:nvPr>
            <p:ph idx="1"/>
          </p:nvPr>
        </p:nvSpPr>
        <p:spPr>
          <a:xfrm>
            <a:off x="76201" y="842403"/>
            <a:ext cx="8943974" cy="5863197"/>
          </a:xfrm>
        </p:spPr>
        <p:txBody>
          <a:bodyPr vert="horz" lIns="91440" tIns="45720" rIns="91440" bIns="45720" rtlCol="0">
            <a:normAutofit fontScale="55000" lnSpcReduction="20000"/>
          </a:bodyPr>
          <a:lstStyle/>
          <a:p>
            <a:pPr algn="just" defTabSz="457200">
              <a:buFont typeface="Arial"/>
            </a:pPr>
            <a:r>
              <a:rPr lang="ru-RU" sz="1800" kern="0" dirty="0" smtClean="0">
                <a:solidFill>
                  <a:srgbClr val="3C230A"/>
                </a:solidFill>
                <a:latin typeface="Times New Roman"/>
              </a:rPr>
              <a:t>В ВТО состоит 16</a:t>
            </a:r>
            <a:r>
              <a:rPr lang="en-GB" sz="1800" kern="0" dirty="0" smtClean="0">
                <a:solidFill>
                  <a:srgbClr val="3C230A"/>
                </a:solidFill>
                <a:latin typeface="Times New Roman"/>
              </a:rPr>
              <a:t>2</a:t>
            </a:r>
            <a:r>
              <a:rPr lang="ru-RU" sz="1800" kern="0" dirty="0" smtClean="0">
                <a:solidFill>
                  <a:srgbClr val="3C230A"/>
                </a:solidFill>
                <a:latin typeface="Times New Roman"/>
              </a:rPr>
              <a:t> члена (последний по дате вступления – Казахстан: 30 ноября 2015 г.). На них приходится 99,5% населения мира и 97% мировой торговли</a:t>
            </a:r>
            <a:r>
              <a:rPr lang="ru-RU" sz="1800" kern="0" dirty="0">
                <a:solidFill>
                  <a:srgbClr val="3C230A"/>
                </a:solidFill>
                <a:latin typeface="Times New Roman"/>
              </a:rPr>
              <a:t> </a:t>
            </a:r>
            <a:r>
              <a:rPr lang="ru-RU" sz="1800" kern="0" dirty="0" smtClean="0">
                <a:solidFill>
                  <a:srgbClr val="3C230A"/>
                </a:solidFill>
                <a:latin typeface="Times New Roman"/>
                <a:sym typeface="Wingdings"/>
              </a:rPr>
              <a:t></a:t>
            </a:r>
            <a:r>
              <a:rPr lang="ru-RU" sz="1800" kern="0" dirty="0" smtClean="0">
                <a:solidFill>
                  <a:srgbClr val="3C230A"/>
                </a:solidFill>
                <a:latin typeface="Times New Roman"/>
              </a:rPr>
              <a:t> ВТО – универсальная международная организация.</a:t>
            </a:r>
          </a:p>
          <a:p>
            <a:pPr algn="just" defTabSz="457200">
              <a:buFont typeface="Arial"/>
            </a:pPr>
            <a:r>
              <a:rPr lang="ru-RU" sz="1800" kern="0" dirty="0" smtClean="0">
                <a:solidFill>
                  <a:srgbClr val="3C230A"/>
                </a:solidFill>
                <a:latin typeface="Times New Roman"/>
              </a:rPr>
              <a:t>Членами являются как государства, так и самостоятельные таможенные территории (Гонконг, Макао, </a:t>
            </a:r>
            <a:r>
              <a:rPr lang="ru-RU" sz="1800" kern="0" dirty="0" err="1" smtClean="0">
                <a:solidFill>
                  <a:srgbClr val="3C230A"/>
                </a:solidFill>
                <a:latin typeface="Times New Roman"/>
              </a:rPr>
              <a:t>Тайпей</a:t>
            </a:r>
            <a:r>
              <a:rPr lang="ru-RU" sz="1800" kern="0" dirty="0">
                <a:solidFill>
                  <a:srgbClr val="3C230A"/>
                </a:solidFill>
                <a:latin typeface="Times New Roman"/>
              </a:rPr>
              <a:t>)</a:t>
            </a:r>
            <a:r>
              <a:rPr lang="ru-RU" sz="1800" kern="0" dirty="0" smtClean="0">
                <a:solidFill>
                  <a:srgbClr val="3C230A"/>
                </a:solidFill>
                <a:latin typeface="Times New Roman"/>
              </a:rPr>
              <a:t>. Особенность: как ЕС, так и все его государства-члены (28) являются членами ВТО (ст. </a:t>
            </a:r>
            <a:r>
              <a:rPr lang="de-DE" sz="1800" kern="0" dirty="0" smtClean="0">
                <a:solidFill>
                  <a:srgbClr val="3C230A"/>
                </a:solidFill>
                <a:latin typeface="Times New Roman"/>
              </a:rPr>
              <a:t>XI</a:t>
            </a:r>
            <a:r>
              <a:rPr lang="en-US" sz="1800" kern="0" dirty="0" smtClean="0">
                <a:solidFill>
                  <a:srgbClr val="3C230A"/>
                </a:solidFill>
                <a:latin typeface="Times New Roman"/>
              </a:rPr>
              <a:t>:1</a:t>
            </a:r>
            <a:r>
              <a:rPr lang="ru-RU" sz="1800" kern="0" dirty="0" smtClean="0">
                <a:solidFill>
                  <a:srgbClr val="3C230A"/>
                </a:solidFill>
                <a:latin typeface="Times New Roman"/>
              </a:rPr>
              <a:t> Соглашения о ВТО) </a:t>
            </a:r>
            <a:r>
              <a:rPr lang="ru-RU" sz="1800" kern="0" dirty="0" smtClean="0">
                <a:solidFill>
                  <a:srgbClr val="3C230A"/>
                </a:solidFill>
                <a:latin typeface="Times New Roman"/>
                <a:sym typeface="Wingdings"/>
              </a:rPr>
              <a:t></a:t>
            </a:r>
            <a:r>
              <a:rPr lang="en-GB" sz="1800" kern="0" dirty="0" smtClean="0">
                <a:solidFill>
                  <a:srgbClr val="3C230A"/>
                </a:solidFill>
                <a:latin typeface="Times New Roman"/>
                <a:sym typeface="Wingdings"/>
              </a:rPr>
              <a:t> </a:t>
            </a:r>
            <a:r>
              <a:rPr lang="ru-RU" sz="1800" kern="0" dirty="0" smtClean="0">
                <a:solidFill>
                  <a:srgbClr val="3C230A"/>
                </a:solidFill>
                <a:latin typeface="Times New Roman"/>
                <a:sym typeface="Wingdings"/>
              </a:rPr>
              <a:t>«двойное» членство (англ. </a:t>
            </a:r>
            <a:r>
              <a:rPr lang="en-GB" sz="1800" kern="0" dirty="0" smtClean="0">
                <a:solidFill>
                  <a:srgbClr val="3C230A"/>
                </a:solidFill>
                <a:latin typeface="Times New Roman"/>
                <a:sym typeface="Wingdings"/>
              </a:rPr>
              <a:t>“</a:t>
            </a:r>
            <a:r>
              <a:rPr lang="da-DK" sz="1800" kern="0" dirty="0" smtClean="0">
                <a:solidFill>
                  <a:srgbClr val="3C230A"/>
                </a:solidFill>
                <a:latin typeface="Times New Roman"/>
                <a:sym typeface="Wingdings"/>
              </a:rPr>
              <a:t>d</a:t>
            </a:r>
            <a:r>
              <a:rPr lang="en-GB" sz="1800" kern="0" dirty="0" err="1" smtClean="0">
                <a:solidFill>
                  <a:srgbClr val="3C230A"/>
                </a:solidFill>
                <a:latin typeface="Times New Roman"/>
                <a:sym typeface="Wingdings"/>
              </a:rPr>
              <a:t>ual</a:t>
            </a:r>
            <a:r>
              <a:rPr lang="en-GB" sz="1800" kern="0" dirty="0" smtClean="0">
                <a:solidFill>
                  <a:srgbClr val="3C230A"/>
                </a:solidFill>
                <a:latin typeface="Times New Roman"/>
                <a:sym typeface="Wingdings"/>
              </a:rPr>
              <a:t>” membership).</a:t>
            </a:r>
            <a:r>
              <a:rPr lang="ru-RU" sz="1800" kern="0" dirty="0" smtClean="0">
                <a:solidFill>
                  <a:srgbClr val="3C230A"/>
                </a:solidFill>
                <a:latin typeface="Times New Roman"/>
              </a:rPr>
              <a:t> Это вызвано компетенцией в сфере торговли (распределена между ЕС и его государствами-членами). На практике именно ЕС выступает в ВТО (на заседаниях и переговорах) и от своего имени, и от имени всех государств – членов ВТО.</a:t>
            </a:r>
          </a:p>
          <a:p>
            <a:pPr algn="just" defTabSz="457200">
              <a:buFont typeface="Arial"/>
            </a:pPr>
            <a:r>
              <a:rPr lang="ru-RU" sz="1800" kern="0" dirty="0" smtClean="0">
                <a:solidFill>
                  <a:srgbClr val="3C230A"/>
                </a:solidFill>
                <a:latin typeface="Times New Roman"/>
              </a:rPr>
              <a:t>3/4 членов ВТО – развивающиеся государства. В ВТО нет определения, что такое «развивающееся государство»: сами члены ВТО заявляют, что они считают себя развивающимися. (Но в национальных «Общих системах преференций», принятых в соответствии с «</a:t>
            </a:r>
            <a:r>
              <a:rPr lang="ru-RU" sz="1800" kern="0" dirty="0" err="1" smtClean="0">
                <a:solidFill>
                  <a:srgbClr val="3C230A"/>
                </a:solidFill>
                <a:latin typeface="Times New Roman"/>
              </a:rPr>
              <a:t>управомочивающей</a:t>
            </a:r>
            <a:r>
              <a:rPr lang="ru-RU" sz="1800" kern="0" dirty="0" smtClean="0">
                <a:solidFill>
                  <a:srgbClr val="3C230A"/>
                </a:solidFill>
                <a:latin typeface="Times New Roman"/>
              </a:rPr>
              <a:t> оговоркой» (англ. </a:t>
            </a:r>
            <a:r>
              <a:rPr lang="en-US" sz="1800" kern="0" dirty="0" smtClean="0">
                <a:solidFill>
                  <a:srgbClr val="3C230A"/>
                </a:solidFill>
                <a:latin typeface="Times New Roman"/>
              </a:rPr>
              <a:t>enabling clause</a:t>
            </a:r>
            <a:r>
              <a:rPr lang="ru-RU" sz="1800" kern="0" dirty="0" smtClean="0">
                <a:solidFill>
                  <a:srgbClr val="3C230A"/>
                </a:solidFill>
                <a:latin typeface="Times New Roman"/>
              </a:rPr>
              <a:t>), член ВТО, предоставляющий преференции, сам решает, какие государства являются развивающимися.) Развивающиеся государства пользуются специальным и дифференцированным режимом по многим соглашениям ВТО и могут получать от ВТО техническое содействие.</a:t>
            </a:r>
          </a:p>
          <a:p>
            <a:pPr algn="just" defTabSz="457200">
              <a:buFont typeface="Arial"/>
            </a:pPr>
            <a:r>
              <a:rPr lang="ru-RU" sz="1800" kern="0" dirty="0" smtClean="0">
                <a:solidFill>
                  <a:srgbClr val="3C230A"/>
                </a:solidFill>
                <a:latin typeface="Times New Roman"/>
              </a:rPr>
              <a:t>Другие члены ВТО могут оспаривать статус государства как развивающегося. Некоторые государства (Китай) поставили условие присоединения к Соглашению о ВТО: члены ВТО согласятся с их статусом как развивающегося.</a:t>
            </a:r>
          </a:p>
          <a:p>
            <a:pPr algn="just" defTabSz="457200">
              <a:buFont typeface="Arial"/>
            </a:pPr>
            <a:r>
              <a:rPr lang="ru-RU" sz="1800" kern="0" dirty="0" smtClean="0">
                <a:solidFill>
                  <a:srgbClr val="3C230A"/>
                </a:solidFill>
                <a:latin typeface="Times New Roman"/>
              </a:rPr>
              <a:t>Группа развивающихся государств очень неоднородна: по территории, темпам экономического роста, ориентированности на экспорт или зависимости от импорта, богатству природными ресурсами, демократическому правлению, коррупции.</a:t>
            </a:r>
          </a:p>
          <a:p>
            <a:pPr algn="just" defTabSz="457200">
              <a:buFont typeface="Arial"/>
            </a:pPr>
            <a:r>
              <a:rPr lang="ru-RU" sz="1800" kern="0" dirty="0" smtClean="0">
                <a:solidFill>
                  <a:srgbClr val="3C230A"/>
                </a:solidFill>
                <a:latin typeface="Times New Roman"/>
              </a:rPr>
              <a:t>Развивающиеся страны подразделяют на страны с высоким валовым чистым доходом (англ. </a:t>
            </a:r>
            <a:r>
              <a:rPr lang="de-DE" sz="1800" kern="0" dirty="0" err="1" smtClean="0">
                <a:solidFill>
                  <a:srgbClr val="3C230A"/>
                </a:solidFill>
                <a:latin typeface="Times New Roman"/>
              </a:rPr>
              <a:t>globa</a:t>
            </a:r>
            <a:r>
              <a:rPr lang="en-US" sz="1800" kern="0" dirty="0" smtClean="0">
                <a:solidFill>
                  <a:srgbClr val="3C230A"/>
                </a:solidFill>
                <a:latin typeface="Times New Roman"/>
              </a:rPr>
              <a:t>l net income</a:t>
            </a:r>
            <a:r>
              <a:rPr lang="ru-RU" sz="1800" kern="0" dirty="0" smtClean="0">
                <a:solidFill>
                  <a:srgbClr val="3C230A"/>
                </a:solidFill>
                <a:latin typeface="Times New Roman"/>
              </a:rPr>
              <a:t>) на душу населения (</a:t>
            </a:r>
            <a:r>
              <a:rPr lang="ru-RU" sz="1800" kern="0" dirty="0">
                <a:solidFill>
                  <a:srgbClr val="3C230A"/>
                </a:solidFill>
                <a:latin typeface="Times New Roman"/>
              </a:rPr>
              <a:t>4036 – 12475 </a:t>
            </a:r>
            <a:r>
              <a:rPr lang="de-DE" sz="1800" kern="0" dirty="0">
                <a:solidFill>
                  <a:srgbClr val="3C230A"/>
                </a:solidFill>
                <a:latin typeface="Times New Roman"/>
              </a:rPr>
              <a:t>US</a:t>
            </a:r>
            <a:r>
              <a:rPr lang="de-DE" sz="1800" kern="0" dirty="0" smtClean="0">
                <a:solidFill>
                  <a:srgbClr val="3C230A"/>
                </a:solidFill>
                <a:latin typeface="Times New Roman"/>
              </a:rPr>
              <a:t>$</a:t>
            </a:r>
            <a:r>
              <a:rPr lang="ru-RU" sz="1800" kern="0" dirty="0" smtClean="0">
                <a:solidFill>
                  <a:srgbClr val="3C230A"/>
                </a:solidFill>
                <a:latin typeface="Times New Roman"/>
              </a:rPr>
              <a:t>/год,</a:t>
            </a:r>
            <a:r>
              <a:rPr lang="de-DE" sz="1800" kern="0" dirty="0" smtClean="0">
                <a:solidFill>
                  <a:srgbClr val="3C230A"/>
                </a:solidFill>
                <a:latin typeface="Times New Roman"/>
              </a:rPr>
              <a:t> </a:t>
            </a:r>
            <a:r>
              <a:rPr lang="ru-RU" sz="1800" kern="0" dirty="0" smtClean="0">
                <a:solidFill>
                  <a:srgbClr val="3C230A"/>
                </a:solidFill>
                <a:latin typeface="Times New Roman"/>
              </a:rPr>
              <a:t>напр., Россия, Бразилия, Китай, ЮАР, Эквадор, Сент-Люсия), со средним </a:t>
            </a:r>
            <a:r>
              <a:rPr lang="ru-RU" sz="1800" kern="0" dirty="0">
                <a:solidFill>
                  <a:srgbClr val="3C230A"/>
                </a:solidFill>
                <a:latin typeface="Times New Roman"/>
              </a:rPr>
              <a:t>доходом </a:t>
            </a:r>
            <a:r>
              <a:rPr lang="ru-RU" sz="1800" kern="0" dirty="0" smtClean="0">
                <a:solidFill>
                  <a:srgbClr val="3C230A"/>
                </a:solidFill>
                <a:latin typeface="Times New Roman"/>
              </a:rPr>
              <a:t>(1026 </a:t>
            </a:r>
            <a:r>
              <a:rPr lang="ru-RU" sz="1800" kern="0" dirty="0">
                <a:solidFill>
                  <a:srgbClr val="3C230A"/>
                </a:solidFill>
                <a:latin typeface="Times New Roman"/>
              </a:rPr>
              <a:t>– </a:t>
            </a:r>
            <a:r>
              <a:rPr lang="ru-RU" sz="1800" kern="0" dirty="0" smtClean="0">
                <a:solidFill>
                  <a:srgbClr val="3C230A"/>
                </a:solidFill>
                <a:latin typeface="Times New Roman"/>
              </a:rPr>
              <a:t>4035 </a:t>
            </a:r>
            <a:r>
              <a:rPr lang="de-DE" sz="1800" kern="0" dirty="0" smtClean="0">
                <a:solidFill>
                  <a:srgbClr val="3C230A"/>
                </a:solidFill>
                <a:latin typeface="Times New Roman"/>
              </a:rPr>
              <a:t>US$</a:t>
            </a:r>
            <a:r>
              <a:rPr lang="ru-RU" sz="1800" kern="0" dirty="0" smtClean="0">
                <a:solidFill>
                  <a:srgbClr val="3C230A"/>
                </a:solidFill>
                <a:latin typeface="Times New Roman"/>
              </a:rPr>
              <a:t>/год,</a:t>
            </a:r>
            <a:r>
              <a:rPr lang="de-DE" sz="1800" kern="0" dirty="0" smtClean="0">
                <a:solidFill>
                  <a:srgbClr val="3C230A"/>
                </a:solidFill>
                <a:latin typeface="Times New Roman"/>
              </a:rPr>
              <a:t> </a:t>
            </a:r>
            <a:r>
              <a:rPr lang="ru-RU" sz="1800" kern="0" dirty="0" smtClean="0">
                <a:solidFill>
                  <a:srgbClr val="3C230A"/>
                </a:solidFill>
                <a:latin typeface="Times New Roman"/>
              </a:rPr>
              <a:t>напр., Индия, Пакистан, Нигерия, Египет, Гана, Тонга) и с низким </a:t>
            </a:r>
            <a:r>
              <a:rPr lang="ru-RU" sz="1800" kern="0" dirty="0">
                <a:solidFill>
                  <a:srgbClr val="3C230A"/>
                </a:solidFill>
                <a:latin typeface="Times New Roman"/>
              </a:rPr>
              <a:t>доходом </a:t>
            </a:r>
            <a:r>
              <a:rPr lang="ru-RU" sz="1800" kern="0" dirty="0" smtClean="0">
                <a:solidFill>
                  <a:srgbClr val="3C230A"/>
                </a:solidFill>
                <a:latin typeface="Times New Roman"/>
              </a:rPr>
              <a:t>(1025 </a:t>
            </a:r>
            <a:r>
              <a:rPr lang="de-DE" sz="1800" kern="0" dirty="0" smtClean="0">
                <a:solidFill>
                  <a:srgbClr val="3C230A"/>
                </a:solidFill>
                <a:latin typeface="Times New Roman"/>
              </a:rPr>
              <a:t>US$</a:t>
            </a:r>
            <a:r>
              <a:rPr lang="ru-RU" sz="1800" kern="0" dirty="0" smtClean="0">
                <a:solidFill>
                  <a:srgbClr val="3C230A"/>
                </a:solidFill>
                <a:latin typeface="Times New Roman"/>
              </a:rPr>
              <a:t>/год</a:t>
            </a:r>
            <a:r>
              <a:rPr lang="de-DE" sz="1800" kern="0" dirty="0" smtClean="0">
                <a:solidFill>
                  <a:srgbClr val="3C230A"/>
                </a:solidFill>
                <a:latin typeface="Times New Roman"/>
              </a:rPr>
              <a:t> </a:t>
            </a:r>
            <a:r>
              <a:rPr lang="ru-RU" sz="1800" kern="0" dirty="0" smtClean="0">
                <a:solidFill>
                  <a:srgbClr val="3C230A"/>
                </a:solidFill>
                <a:latin typeface="Times New Roman"/>
              </a:rPr>
              <a:t>и ниже, напр., Бангладеш, Камбоджа, Гаити, Кения, Непал, Мали).</a:t>
            </a:r>
          </a:p>
          <a:p>
            <a:pPr algn="just" defTabSz="457200">
              <a:buFont typeface="Arial"/>
            </a:pPr>
            <a:r>
              <a:rPr lang="ru-RU" sz="1800" kern="0" dirty="0" smtClean="0">
                <a:solidFill>
                  <a:srgbClr val="3C230A"/>
                </a:solidFill>
                <a:latin typeface="Times New Roman"/>
              </a:rPr>
              <a:t>34 наименее развитые страны (англ. </a:t>
            </a:r>
            <a:r>
              <a:rPr lang="de-DE" sz="1800" kern="0" dirty="0" smtClean="0">
                <a:solidFill>
                  <a:srgbClr val="3C230A"/>
                </a:solidFill>
                <a:latin typeface="Times New Roman"/>
              </a:rPr>
              <a:t>least </a:t>
            </a:r>
            <a:r>
              <a:rPr lang="de-DE" sz="1800" kern="0" dirty="0" err="1" smtClean="0">
                <a:solidFill>
                  <a:srgbClr val="3C230A"/>
                </a:solidFill>
                <a:latin typeface="Times New Roman"/>
              </a:rPr>
              <a:t>developed</a:t>
            </a:r>
            <a:r>
              <a:rPr lang="de-DE" sz="1800" kern="0" dirty="0" smtClean="0">
                <a:solidFill>
                  <a:srgbClr val="3C230A"/>
                </a:solidFill>
                <a:latin typeface="Times New Roman"/>
              </a:rPr>
              <a:t> countries, LDC</a:t>
            </a:r>
            <a:r>
              <a:rPr lang="ru-RU" sz="1800" kern="0" dirty="0" smtClean="0">
                <a:solidFill>
                  <a:srgbClr val="3C230A"/>
                </a:solidFill>
                <a:latin typeface="Times New Roman"/>
              </a:rPr>
              <a:t>) (≈ 1/5 членов ВТО). Этими странами ВТО признаёт те, которых признала таковыми ООН. Они пользуются дополнительным специальным и преференциальным режимом. Самое населенное</a:t>
            </a:r>
            <a:r>
              <a:rPr lang="en-US" sz="1800" kern="0" dirty="0" smtClean="0">
                <a:solidFill>
                  <a:srgbClr val="3C230A"/>
                </a:solidFill>
                <a:latin typeface="Times New Roman"/>
              </a:rPr>
              <a:t> </a:t>
            </a:r>
            <a:r>
              <a:rPr lang="en-US" sz="1800" kern="0" dirty="0" err="1" smtClean="0">
                <a:solidFill>
                  <a:srgbClr val="3C230A"/>
                </a:solidFill>
                <a:latin typeface="Times New Roman"/>
              </a:rPr>
              <a:t>LDC</a:t>
            </a:r>
            <a:r>
              <a:rPr lang="en-US" sz="1800" kern="0" dirty="0" smtClean="0">
                <a:solidFill>
                  <a:srgbClr val="3C230A"/>
                </a:solidFill>
                <a:latin typeface="Times New Roman"/>
              </a:rPr>
              <a:t> </a:t>
            </a:r>
            <a:r>
              <a:rPr lang="ru-RU" sz="1800" kern="0" dirty="0" smtClean="0">
                <a:solidFill>
                  <a:srgbClr val="3C230A"/>
                </a:solidFill>
                <a:latin typeface="Times New Roman"/>
              </a:rPr>
              <a:t>– Бангладеш (</a:t>
            </a:r>
            <a:r>
              <a:rPr lang="en-US" sz="1800" kern="0" dirty="0" smtClean="0">
                <a:solidFill>
                  <a:srgbClr val="3C230A"/>
                </a:solidFill>
                <a:latin typeface="Times New Roman"/>
              </a:rPr>
              <a:t>&gt; 165</a:t>
            </a:r>
            <a:r>
              <a:rPr lang="ru-RU" sz="1800" kern="0" dirty="0" smtClean="0">
                <a:solidFill>
                  <a:srgbClr val="3C230A"/>
                </a:solidFill>
                <a:latin typeface="Times New Roman"/>
              </a:rPr>
              <a:t> млн. </a:t>
            </a:r>
            <a:r>
              <a:rPr lang="ru-RU" sz="1800" kern="0" dirty="0">
                <a:solidFill>
                  <a:srgbClr val="3C230A"/>
                </a:solidFill>
                <a:latin typeface="Times New Roman"/>
              </a:rPr>
              <a:t>ч</a:t>
            </a:r>
            <a:r>
              <a:rPr lang="ru-RU" sz="1800" kern="0" dirty="0" smtClean="0">
                <a:solidFill>
                  <a:srgbClr val="3C230A"/>
                </a:solidFill>
                <a:latin typeface="Times New Roman"/>
              </a:rPr>
              <a:t>ел.). В группу входят также: Ангола, Мозамбик, Танзания, Камбоджа, Лаос и Мьянма.</a:t>
            </a:r>
          </a:p>
          <a:p>
            <a:pPr algn="just" defTabSz="457200">
              <a:buFont typeface="Arial"/>
            </a:pPr>
            <a:r>
              <a:rPr lang="ru-RU" sz="1800" kern="0" dirty="0" smtClean="0">
                <a:solidFill>
                  <a:srgbClr val="3C230A"/>
                </a:solidFill>
                <a:latin typeface="Times New Roman"/>
              </a:rPr>
              <a:t>Различные группировки государств, преследующие различные цели: </a:t>
            </a:r>
            <a:r>
              <a:rPr lang="de-DE" sz="1800" kern="0" dirty="0" smtClean="0">
                <a:solidFill>
                  <a:srgbClr val="3C230A"/>
                </a:solidFill>
                <a:latin typeface="Times New Roman"/>
              </a:rPr>
              <a:t>ASEAN, </a:t>
            </a:r>
            <a:r>
              <a:rPr lang="de-DE" sz="1800" kern="0" dirty="0" err="1" smtClean="0">
                <a:solidFill>
                  <a:srgbClr val="3C230A"/>
                </a:solidFill>
                <a:latin typeface="Times New Roman"/>
              </a:rPr>
              <a:t>GRULAC</a:t>
            </a:r>
            <a:r>
              <a:rPr lang="de-DE" sz="1800" kern="0" dirty="0" smtClean="0">
                <a:solidFill>
                  <a:srgbClr val="3C230A"/>
                </a:solidFill>
                <a:latin typeface="Times New Roman"/>
              </a:rPr>
              <a:t> </a:t>
            </a:r>
            <a:r>
              <a:rPr lang="de-DE" sz="1800" kern="0" dirty="0">
                <a:solidFill>
                  <a:srgbClr val="3C230A"/>
                </a:solidFill>
                <a:latin typeface="Times New Roman"/>
              </a:rPr>
              <a:t>(</a:t>
            </a:r>
            <a:r>
              <a:rPr lang="de-DE" sz="1800" kern="0" dirty="0" smtClean="0">
                <a:solidFill>
                  <a:srgbClr val="3C230A"/>
                </a:solidFill>
                <a:latin typeface="Times New Roman"/>
              </a:rPr>
              <a:t>Group </a:t>
            </a:r>
            <a:r>
              <a:rPr lang="de-DE" sz="1800" kern="0" dirty="0" err="1" smtClean="0">
                <a:solidFill>
                  <a:srgbClr val="3C230A"/>
                </a:solidFill>
                <a:latin typeface="Times New Roman"/>
              </a:rPr>
              <a:t>of</a:t>
            </a:r>
            <a:r>
              <a:rPr lang="de-DE" sz="1800" kern="0" dirty="0" smtClean="0">
                <a:solidFill>
                  <a:srgbClr val="3C230A"/>
                </a:solidFill>
                <a:latin typeface="Times New Roman"/>
              </a:rPr>
              <a:t> </a:t>
            </a:r>
            <a:r>
              <a:rPr lang="de-DE" sz="1800" kern="0" dirty="0" err="1" smtClean="0">
                <a:solidFill>
                  <a:srgbClr val="3C230A"/>
                </a:solidFill>
                <a:latin typeface="Times New Roman"/>
              </a:rPr>
              <a:t>Latin</a:t>
            </a:r>
            <a:r>
              <a:rPr lang="de-DE" sz="1800" kern="0" dirty="0" smtClean="0">
                <a:solidFill>
                  <a:srgbClr val="3C230A"/>
                </a:solidFill>
                <a:latin typeface="Times New Roman"/>
              </a:rPr>
              <a:t> </a:t>
            </a:r>
            <a:r>
              <a:rPr lang="de-DE" sz="1800" kern="0" dirty="0" err="1" smtClean="0">
                <a:solidFill>
                  <a:srgbClr val="3C230A"/>
                </a:solidFill>
                <a:latin typeface="Times New Roman"/>
              </a:rPr>
              <a:t>America</a:t>
            </a:r>
            <a:r>
              <a:rPr lang="de-DE" sz="1800" kern="0" dirty="0" smtClean="0">
                <a:solidFill>
                  <a:srgbClr val="3C230A"/>
                </a:solidFill>
                <a:latin typeface="Times New Roman"/>
              </a:rPr>
              <a:t> </a:t>
            </a:r>
            <a:r>
              <a:rPr lang="de-DE" sz="1800" kern="0" dirty="0" err="1" smtClean="0">
                <a:solidFill>
                  <a:srgbClr val="3C230A"/>
                </a:solidFill>
                <a:latin typeface="Times New Roman"/>
              </a:rPr>
              <a:t>and</a:t>
            </a:r>
            <a:r>
              <a:rPr lang="de-DE" sz="1800" kern="0" dirty="0" smtClean="0">
                <a:solidFill>
                  <a:srgbClr val="3C230A"/>
                </a:solidFill>
                <a:latin typeface="Times New Roman"/>
              </a:rPr>
              <a:t> </a:t>
            </a:r>
            <a:r>
              <a:rPr lang="de-DE" sz="1800" kern="0" dirty="0" err="1" smtClean="0">
                <a:solidFill>
                  <a:srgbClr val="3C230A"/>
                </a:solidFill>
                <a:latin typeface="Times New Roman"/>
              </a:rPr>
              <a:t>Caribbean</a:t>
            </a:r>
            <a:r>
              <a:rPr lang="de-DE" sz="1800" kern="0" dirty="0" smtClean="0">
                <a:solidFill>
                  <a:srgbClr val="3C230A"/>
                </a:solidFill>
                <a:latin typeface="Times New Roman"/>
              </a:rPr>
              <a:t> Countries), </a:t>
            </a:r>
            <a:r>
              <a:rPr lang="de-DE" sz="1800" kern="0" dirty="0" err="1" smtClean="0">
                <a:solidFill>
                  <a:srgbClr val="3C230A"/>
                </a:solidFill>
                <a:latin typeface="Times New Roman"/>
              </a:rPr>
              <a:t>ACP</a:t>
            </a:r>
            <a:r>
              <a:rPr lang="de-DE" sz="1800" kern="0" dirty="0" smtClean="0">
                <a:solidFill>
                  <a:srgbClr val="3C230A"/>
                </a:solidFill>
                <a:latin typeface="Times New Roman"/>
              </a:rPr>
              <a:t>. </a:t>
            </a:r>
            <a:r>
              <a:rPr lang="ru-RU" sz="1800" kern="0" dirty="0" smtClean="0">
                <a:solidFill>
                  <a:srgbClr val="3C230A"/>
                </a:solidFill>
                <a:latin typeface="Times New Roman"/>
              </a:rPr>
              <a:t>Напротив, ни государства </a:t>
            </a:r>
            <a:r>
              <a:rPr lang="de-DE" sz="1800" kern="0" dirty="0" err="1" smtClean="0">
                <a:solidFill>
                  <a:srgbClr val="3C230A"/>
                </a:solidFill>
                <a:latin typeface="Times New Roman"/>
              </a:rPr>
              <a:t>NAFTA</a:t>
            </a:r>
            <a:r>
              <a:rPr lang="ru-RU" sz="1800" kern="0" dirty="0" smtClean="0">
                <a:solidFill>
                  <a:srgbClr val="3C230A"/>
                </a:solidFill>
                <a:latin typeface="Times New Roman"/>
              </a:rPr>
              <a:t>, ни члены</a:t>
            </a:r>
            <a:r>
              <a:rPr lang="de-DE" sz="1800" kern="0" dirty="0" smtClean="0">
                <a:solidFill>
                  <a:srgbClr val="3C230A"/>
                </a:solidFill>
                <a:latin typeface="Times New Roman"/>
              </a:rPr>
              <a:t> MERCOSUR</a:t>
            </a:r>
            <a:r>
              <a:rPr lang="ru-RU" sz="1800" kern="0" dirty="0" smtClean="0">
                <a:solidFill>
                  <a:srgbClr val="3C230A"/>
                </a:solidFill>
                <a:latin typeface="Times New Roman"/>
              </a:rPr>
              <a:t> не выступали в ВТО единым фронтом. Группа </a:t>
            </a:r>
            <a:r>
              <a:rPr lang="de-DE" sz="1800" kern="0" dirty="0" err="1" smtClean="0">
                <a:solidFill>
                  <a:srgbClr val="3C230A"/>
                </a:solidFill>
                <a:latin typeface="Times New Roman"/>
              </a:rPr>
              <a:t>Cairns</a:t>
            </a:r>
            <a:r>
              <a:rPr lang="ru-RU" sz="1800" kern="0" dirty="0">
                <a:solidFill>
                  <a:srgbClr val="3C230A"/>
                </a:solidFill>
                <a:latin typeface="Times New Roman"/>
              </a:rPr>
              <a:t>:</a:t>
            </a:r>
            <a:r>
              <a:rPr lang="de-DE" sz="1800" kern="0" dirty="0" smtClean="0">
                <a:solidFill>
                  <a:srgbClr val="3C230A"/>
                </a:solidFill>
                <a:latin typeface="Times New Roman"/>
              </a:rPr>
              <a:t> 19</a:t>
            </a:r>
            <a:r>
              <a:rPr lang="ru-RU" sz="1800" kern="0" dirty="0">
                <a:solidFill>
                  <a:srgbClr val="3C230A"/>
                </a:solidFill>
                <a:latin typeface="Times New Roman"/>
              </a:rPr>
              <a:t> </a:t>
            </a:r>
            <a:r>
              <a:rPr lang="ru-RU" sz="1800" kern="0" dirty="0" smtClean="0">
                <a:solidFill>
                  <a:srgbClr val="3C230A"/>
                </a:solidFill>
                <a:latin typeface="Times New Roman"/>
              </a:rPr>
              <a:t>государств, экспортирующих сельскохозяйственные товары (Австралия, Бразилия, Индонезия,</a:t>
            </a:r>
            <a:r>
              <a:rPr lang="ru-RU" sz="1800" kern="0" dirty="0">
                <a:solidFill>
                  <a:srgbClr val="3C230A"/>
                </a:solidFill>
                <a:latin typeface="Times New Roman"/>
              </a:rPr>
              <a:t> </a:t>
            </a:r>
            <a:r>
              <a:rPr lang="ru-RU" sz="1800" kern="0" dirty="0" smtClean="0">
                <a:solidFill>
                  <a:srgbClr val="3C230A"/>
                </a:solidFill>
                <a:latin typeface="Times New Roman"/>
              </a:rPr>
              <a:t>Канада</a:t>
            </a:r>
            <a:r>
              <a:rPr lang="ru-RU" sz="1800" kern="0" dirty="0">
                <a:solidFill>
                  <a:srgbClr val="3C230A"/>
                </a:solidFill>
                <a:latin typeface="Times New Roman"/>
              </a:rPr>
              <a:t> </a:t>
            </a:r>
            <a:r>
              <a:rPr lang="ru-RU" sz="1800" kern="0" dirty="0" smtClean="0">
                <a:solidFill>
                  <a:srgbClr val="3C230A"/>
                </a:solidFill>
                <a:latin typeface="Times New Roman"/>
              </a:rPr>
              <a:t>и т.д.): переговоры по торговле сельскохозяйственными товарами. К Министерской конференции в </a:t>
            </a:r>
            <a:r>
              <a:rPr lang="ru-RU" sz="1800" kern="0" dirty="0" err="1" smtClean="0">
                <a:solidFill>
                  <a:srgbClr val="3C230A"/>
                </a:solidFill>
                <a:latin typeface="Times New Roman"/>
              </a:rPr>
              <a:t>Канкуне</a:t>
            </a:r>
            <a:r>
              <a:rPr lang="ru-RU" sz="1800" kern="0" dirty="0" smtClean="0">
                <a:solidFill>
                  <a:srgbClr val="3C230A"/>
                </a:solidFill>
                <a:latin typeface="Times New Roman"/>
              </a:rPr>
              <a:t> прекратила своей существование. Новая группа (возникла перед министерской конференцией в </a:t>
            </a:r>
            <a:r>
              <a:rPr lang="ru-RU" sz="1800" kern="0" dirty="0" err="1" smtClean="0">
                <a:solidFill>
                  <a:srgbClr val="3C230A"/>
                </a:solidFill>
                <a:latin typeface="Times New Roman"/>
              </a:rPr>
              <a:t>Канкуне</a:t>
            </a:r>
            <a:r>
              <a:rPr lang="ru-RU" sz="1800" kern="0" dirty="0" smtClean="0">
                <a:solidFill>
                  <a:srgbClr val="3C230A"/>
                </a:solidFill>
                <a:latin typeface="Times New Roman"/>
              </a:rPr>
              <a:t> в 2003 г.) – так называемая «</a:t>
            </a:r>
            <a:r>
              <a:rPr lang="de-DE" sz="1800" kern="0" dirty="0" err="1" smtClean="0">
                <a:solidFill>
                  <a:srgbClr val="3C230A"/>
                </a:solidFill>
                <a:latin typeface="Times New Roman"/>
              </a:rPr>
              <a:t>G20</a:t>
            </a:r>
            <a:r>
              <a:rPr lang="ru-RU" sz="1800" kern="0" dirty="0" smtClean="0">
                <a:solidFill>
                  <a:srgbClr val="3C230A"/>
                </a:solidFill>
                <a:latin typeface="Times New Roman"/>
              </a:rPr>
              <a:t>» (включала Индию, Китай, Бразилию, Индонезию, Египет, Аргентину и ЮАР; </a:t>
            </a:r>
            <a:r>
              <a:rPr lang="ru-RU" sz="1800" u="sng" kern="0" dirty="0" smtClean="0">
                <a:solidFill>
                  <a:srgbClr val="3C230A"/>
                </a:solidFill>
                <a:latin typeface="Times New Roman"/>
              </a:rPr>
              <a:t>не путать с «большой двадцаткой» вне ВТО</a:t>
            </a:r>
            <a:r>
              <a:rPr lang="ru-RU" sz="1800" kern="0" dirty="0" smtClean="0">
                <a:solidFill>
                  <a:srgbClr val="3C230A"/>
                </a:solidFill>
                <a:latin typeface="Times New Roman"/>
              </a:rPr>
              <a:t>!) потребовала отмены препятствующих </a:t>
            </a:r>
            <a:r>
              <a:rPr lang="ru-RU" sz="1800" kern="0" dirty="0">
                <a:solidFill>
                  <a:srgbClr val="3C230A"/>
                </a:solidFill>
                <a:latin typeface="Times New Roman"/>
              </a:rPr>
              <a:t>торговле </a:t>
            </a:r>
            <a:r>
              <a:rPr lang="ru-RU" sz="1800" kern="0" dirty="0" smtClean="0">
                <a:solidFill>
                  <a:srgbClr val="3C230A"/>
                </a:solidFill>
                <a:latin typeface="Times New Roman"/>
              </a:rPr>
              <a:t>и протекционистских политик в сельском хозяйстве в ЕС, США и других промышленно развитых государствах.</a:t>
            </a:r>
          </a:p>
          <a:p>
            <a:pPr algn="just" defTabSz="457200">
              <a:buFont typeface="Arial"/>
            </a:pPr>
            <a:r>
              <a:rPr lang="ru-RU" sz="1800" kern="0" dirty="0" smtClean="0">
                <a:solidFill>
                  <a:srgbClr val="3C230A"/>
                </a:solidFill>
                <a:latin typeface="Times New Roman"/>
              </a:rPr>
              <a:t>Также в </a:t>
            </a:r>
            <a:r>
              <a:rPr lang="ru-RU" sz="1800" kern="0" dirty="0" err="1" smtClean="0">
                <a:solidFill>
                  <a:srgbClr val="3C230A"/>
                </a:solidFill>
                <a:latin typeface="Times New Roman"/>
              </a:rPr>
              <a:t>Канкуне</a:t>
            </a:r>
            <a:r>
              <a:rPr lang="ru-RU" sz="1800" kern="0" dirty="0" smtClean="0">
                <a:solidFill>
                  <a:srgbClr val="3C230A"/>
                </a:solidFill>
                <a:latin typeface="Times New Roman"/>
              </a:rPr>
              <a:t> возник новый альянс – </a:t>
            </a:r>
            <a:r>
              <a:rPr lang="en-US" sz="1800" kern="0" dirty="0" err="1" smtClean="0">
                <a:solidFill>
                  <a:srgbClr val="3C230A"/>
                </a:solidFill>
                <a:latin typeface="Times New Roman"/>
              </a:rPr>
              <a:t>ACP</a:t>
            </a:r>
            <a:r>
              <a:rPr lang="en-US" sz="1800" kern="0" dirty="0" smtClean="0">
                <a:solidFill>
                  <a:srgbClr val="3C230A"/>
                </a:solidFill>
                <a:latin typeface="Times New Roman"/>
              </a:rPr>
              <a:t>/</a:t>
            </a:r>
            <a:r>
              <a:rPr lang="en-US" sz="1800" kern="0" dirty="0" err="1" smtClean="0">
                <a:solidFill>
                  <a:srgbClr val="3C230A"/>
                </a:solidFill>
                <a:latin typeface="Times New Roman"/>
              </a:rPr>
              <a:t>LDC</a:t>
            </a:r>
            <a:r>
              <a:rPr lang="en-US" sz="1800" kern="0" dirty="0" smtClean="0">
                <a:solidFill>
                  <a:srgbClr val="3C230A"/>
                </a:solidFill>
                <a:latin typeface="Times New Roman"/>
              </a:rPr>
              <a:t>/AU (</a:t>
            </a:r>
            <a:r>
              <a:rPr lang="ru-RU" sz="1800" kern="0" dirty="0" smtClean="0">
                <a:solidFill>
                  <a:srgbClr val="3C230A"/>
                </a:solidFill>
                <a:latin typeface="Times New Roman"/>
              </a:rPr>
              <a:t>другое название – </a:t>
            </a:r>
            <a:r>
              <a:rPr lang="de-DE" sz="1800" kern="0" dirty="0" err="1" smtClean="0">
                <a:solidFill>
                  <a:srgbClr val="3C230A"/>
                </a:solidFill>
                <a:latin typeface="Times New Roman"/>
              </a:rPr>
              <a:t>G90</a:t>
            </a:r>
            <a:r>
              <a:rPr lang="de-DE" sz="1800" kern="0" dirty="0" smtClean="0">
                <a:solidFill>
                  <a:srgbClr val="3C230A"/>
                </a:solidFill>
                <a:latin typeface="Times New Roman"/>
              </a:rPr>
              <a:t>)</a:t>
            </a:r>
            <a:r>
              <a:rPr lang="ru-RU" sz="1800" kern="0" dirty="0" smtClean="0">
                <a:solidFill>
                  <a:srgbClr val="3C230A"/>
                </a:solidFill>
                <a:latin typeface="Times New Roman"/>
              </a:rPr>
              <a:t>. Позиционировал себя как защитник интересов беднейших стран мира. </a:t>
            </a:r>
            <a:r>
              <a:rPr lang="de-DE" sz="1800" kern="0" dirty="0" smtClean="0">
                <a:solidFill>
                  <a:srgbClr val="3C230A"/>
                </a:solidFill>
                <a:latin typeface="Times New Roman"/>
              </a:rPr>
              <a:t>AU </a:t>
            </a:r>
            <a:r>
              <a:rPr lang="en-US" sz="1800" kern="0" dirty="0" smtClean="0">
                <a:solidFill>
                  <a:srgbClr val="3C230A"/>
                </a:solidFill>
                <a:latin typeface="Times New Roman"/>
              </a:rPr>
              <a:t>= </a:t>
            </a:r>
            <a:r>
              <a:rPr lang="ru-RU" sz="1800" kern="0" dirty="0" smtClean="0">
                <a:solidFill>
                  <a:srgbClr val="3C230A"/>
                </a:solidFill>
                <a:latin typeface="Times New Roman"/>
              </a:rPr>
              <a:t>Африканский Союз.</a:t>
            </a:r>
          </a:p>
          <a:p>
            <a:pPr algn="just" defTabSz="457200">
              <a:buFont typeface="Arial"/>
            </a:pPr>
            <a:r>
              <a:rPr lang="ru-RU" sz="1800" kern="0" dirty="0" smtClean="0">
                <a:solidFill>
                  <a:srgbClr val="3C230A"/>
                </a:solidFill>
                <a:latin typeface="Times New Roman"/>
              </a:rPr>
              <a:t>Группа «Хлопок-4» (англ. </a:t>
            </a:r>
            <a:r>
              <a:rPr lang="en-GB" sz="1800" kern="0" dirty="0" smtClean="0">
                <a:solidFill>
                  <a:srgbClr val="3C230A"/>
                </a:solidFill>
                <a:latin typeface="Times New Roman"/>
              </a:rPr>
              <a:t>Cotton Four; C-4)</a:t>
            </a:r>
            <a:r>
              <a:rPr lang="ru-RU" sz="1800" kern="0" dirty="0" smtClean="0">
                <a:solidFill>
                  <a:srgbClr val="3C230A"/>
                </a:solidFill>
                <a:latin typeface="Times New Roman"/>
              </a:rPr>
              <a:t>: 4 западно-африканские страны, выступающие против несправедливых практик США и ЕС, влияющих на торговлю хлопком.</a:t>
            </a:r>
          </a:p>
          <a:p>
            <a:pPr algn="just" defTabSz="457200">
              <a:buFont typeface="Arial"/>
            </a:pPr>
            <a:r>
              <a:rPr lang="ru-RU" sz="1800" kern="0" dirty="0" smtClean="0">
                <a:solidFill>
                  <a:srgbClr val="3C230A"/>
                </a:solidFill>
                <a:latin typeface="Times New Roman"/>
              </a:rPr>
              <a:t>Иные группы, сформированные для обсуждения вопросов в более узком кругу, для согласования новых инициатив, для преодоления</a:t>
            </a:r>
            <a:r>
              <a:rPr lang="en-GB" sz="1800" kern="0" dirty="0" smtClean="0">
                <a:solidFill>
                  <a:srgbClr val="3C230A"/>
                </a:solidFill>
                <a:latin typeface="Times New Roman"/>
              </a:rPr>
              <a:t> </a:t>
            </a:r>
            <a:r>
              <a:rPr lang="ru-RU" sz="1800" kern="0" dirty="0" smtClean="0">
                <a:solidFill>
                  <a:srgbClr val="3C230A"/>
                </a:solidFill>
                <a:latin typeface="Times New Roman"/>
              </a:rPr>
              <a:t>тупиковых ситуаций в ходе переговоров и для достижения компромиссов </a:t>
            </a:r>
            <a:r>
              <a:rPr lang="ru-RU" sz="1800" kern="0" dirty="0" smtClean="0">
                <a:solidFill>
                  <a:srgbClr val="3C230A"/>
                </a:solidFill>
                <a:latin typeface="Times New Roman"/>
                <a:sym typeface="Wingdings"/>
              </a:rPr>
              <a:t></a:t>
            </a:r>
            <a:r>
              <a:rPr lang="ru-RU" sz="1800" kern="0" dirty="0" smtClean="0">
                <a:solidFill>
                  <a:srgbClr val="3C230A"/>
                </a:solidFill>
                <a:latin typeface="Times New Roman"/>
              </a:rPr>
              <a:t> Группа </a:t>
            </a:r>
            <a:r>
              <a:rPr lang="de-DE" sz="1800" kern="0" dirty="0" smtClean="0">
                <a:solidFill>
                  <a:srgbClr val="3C230A"/>
                </a:solidFill>
                <a:latin typeface="Times New Roman"/>
              </a:rPr>
              <a:t>Quad</a:t>
            </a:r>
            <a:r>
              <a:rPr lang="ru-RU" sz="1800" kern="0" dirty="0" smtClean="0">
                <a:solidFill>
                  <a:srgbClr val="3C230A"/>
                </a:solidFill>
                <a:latin typeface="Times New Roman"/>
              </a:rPr>
              <a:t> (ЕС, США, Япония, Канада) действовала в ходе Уругвайского раунда. Позволила преодолеть многие противоречия внутри довольно узкой группы промышленно развитых государств. Впоследствии на смену </a:t>
            </a:r>
            <a:r>
              <a:rPr lang="de-DE" sz="1800" kern="0" dirty="0" smtClean="0">
                <a:solidFill>
                  <a:srgbClr val="3C230A"/>
                </a:solidFill>
                <a:latin typeface="Times New Roman"/>
              </a:rPr>
              <a:t>Quad </a:t>
            </a:r>
            <a:r>
              <a:rPr lang="ru-RU" sz="1800" kern="0" dirty="0" smtClean="0">
                <a:solidFill>
                  <a:srgbClr val="3C230A"/>
                </a:solidFill>
                <a:latin typeface="Times New Roman"/>
              </a:rPr>
              <a:t>пришла </a:t>
            </a:r>
            <a:r>
              <a:rPr lang="de-DE" sz="1800" kern="0" dirty="0" err="1" smtClean="0">
                <a:solidFill>
                  <a:srgbClr val="3C230A"/>
                </a:solidFill>
                <a:latin typeface="Times New Roman"/>
              </a:rPr>
              <a:t>G5</a:t>
            </a:r>
            <a:r>
              <a:rPr lang="de-DE" sz="1800" kern="0" dirty="0" smtClean="0">
                <a:solidFill>
                  <a:srgbClr val="3C230A"/>
                </a:solidFill>
                <a:latin typeface="Times New Roman"/>
              </a:rPr>
              <a:t> </a:t>
            </a:r>
            <a:r>
              <a:rPr lang="ru-RU" sz="1800" kern="0" dirty="0" smtClean="0">
                <a:solidFill>
                  <a:srgbClr val="3C230A"/>
                </a:solidFill>
                <a:latin typeface="Times New Roman"/>
              </a:rPr>
              <a:t>(ЕС, США, Индия, Бразилия, Китай).</a:t>
            </a:r>
          </a:p>
          <a:p>
            <a:pPr algn="just" defTabSz="457200">
              <a:buFont typeface="Arial"/>
            </a:pPr>
            <a:r>
              <a:rPr lang="ru-RU" sz="1800" kern="0" dirty="0" smtClean="0">
                <a:solidFill>
                  <a:srgbClr val="3C230A"/>
                </a:solidFill>
                <a:latin typeface="Times New Roman"/>
              </a:rPr>
              <a:t>Помимо членов, в ВТО имеются наблюдатели (сейчас: 2</a:t>
            </a:r>
            <a:r>
              <a:rPr lang="en-GB" sz="1800" kern="0" dirty="0" smtClean="0">
                <a:solidFill>
                  <a:srgbClr val="3C230A"/>
                </a:solidFill>
                <a:latin typeface="Times New Roman"/>
              </a:rPr>
              <a:t>2</a:t>
            </a:r>
            <a:r>
              <a:rPr lang="ru-RU" sz="1800" kern="0" dirty="0" smtClean="0">
                <a:solidFill>
                  <a:srgbClr val="3C230A"/>
                </a:solidFill>
                <a:latin typeface="Times New Roman"/>
              </a:rPr>
              <a:t>). Кроме Святого Престола, эти наблюдатели должны были начать переговоры о вступлении в ВТО в течение 5 лет с момента получения статуса наблюдателя. Однако у них нет обязанности достичь результата в переговорах.</a:t>
            </a:r>
          </a:p>
          <a:p>
            <a:pPr algn="just" defTabSz="457200">
              <a:buFont typeface="Arial"/>
            </a:pPr>
            <a:r>
              <a:rPr lang="ru-RU" sz="1800" kern="0" dirty="0" smtClean="0">
                <a:solidFill>
                  <a:srgbClr val="3C230A"/>
                </a:solidFill>
                <a:latin typeface="Times New Roman"/>
              </a:rPr>
              <a:t>Межправительственные международные организации также имеют статус постоянного наблюдателя в ВТО: ООН, МВФ, Всемирный Банк, </a:t>
            </a:r>
            <a:r>
              <a:rPr lang="ru-RU" sz="1800" kern="0" dirty="0" err="1" smtClean="0">
                <a:solidFill>
                  <a:srgbClr val="3C230A"/>
                </a:solidFill>
                <a:latin typeface="Times New Roman"/>
              </a:rPr>
              <a:t>ЮНКТАД</a:t>
            </a:r>
            <a:r>
              <a:rPr lang="ru-RU" sz="1800" kern="0" dirty="0" smtClean="0">
                <a:solidFill>
                  <a:srgbClr val="3C230A"/>
                </a:solidFill>
                <a:latin typeface="Times New Roman"/>
              </a:rPr>
              <a:t>, </a:t>
            </a:r>
            <a:r>
              <a:rPr lang="ru-RU" sz="1800" kern="0" dirty="0" err="1" smtClean="0">
                <a:solidFill>
                  <a:srgbClr val="3C230A"/>
                </a:solidFill>
                <a:latin typeface="Times New Roman"/>
              </a:rPr>
              <a:t>ФАО</a:t>
            </a:r>
            <a:r>
              <a:rPr lang="ru-RU" sz="1800" kern="0" dirty="0" smtClean="0">
                <a:solidFill>
                  <a:srgbClr val="3C230A"/>
                </a:solidFill>
                <a:latin typeface="Times New Roman"/>
              </a:rPr>
              <a:t>, </a:t>
            </a:r>
            <a:r>
              <a:rPr lang="ru-RU" sz="1800" kern="0" dirty="0" err="1" smtClean="0">
                <a:solidFill>
                  <a:srgbClr val="3C230A"/>
                </a:solidFill>
                <a:latin typeface="Times New Roman"/>
              </a:rPr>
              <a:t>ВОИС</a:t>
            </a:r>
            <a:r>
              <a:rPr lang="ru-RU" sz="1800" kern="0" dirty="0" smtClean="0">
                <a:solidFill>
                  <a:srgbClr val="3C230A"/>
                </a:solidFill>
                <a:latin typeface="Times New Roman"/>
              </a:rPr>
              <a:t>, </a:t>
            </a:r>
            <a:r>
              <a:rPr lang="ru-RU" sz="1800" kern="0" dirty="0" err="1" smtClean="0">
                <a:solidFill>
                  <a:srgbClr val="3C230A"/>
                </a:solidFill>
                <a:latin typeface="Times New Roman"/>
              </a:rPr>
              <a:t>ОЭСР</a:t>
            </a:r>
            <a:r>
              <a:rPr lang="ru-RU" sz="1800" kern="0" dirty="0" smtClean="0">
                <a:solidFill>
                  <a:srgbClr val="3C230A"/>
                </a:solidFill>
                <a:latin typeface="Times New Roman"/>
              </a:rPr>
              <a:t>.</a:t>
            </a:r>
          </a:p>
          <a:p>
            <a:pPr algn="just" defTabSz="457200">
              <a:buFont typeface="Arial"/>
              <a:buChar char="•"/>
            </a:pPr>
            <a:r>
              <a:rPr lang="ru-RU" sz="1800" kern="0" dirty="0" smtClean="0">
                <a:solidFill>
                  <a:srgbClr val="3C230A"/>
                </a:solidFill>
                <a:latin typeface="Times New Roman"/>
              </a:rPr>
              <a:t>Другие международные организации имеют статус наблюдателя в тех или иных органах ВТО, которые занимаются вопросами из сферы их компетенции. Например, совместная комиссия ФАО и ВОЗ по </a:t>
            </a:r>
            <a:r>
              <a:rPr lang="de-DE" sz="1800" kern="0" dirty="0" smtClean="0">
                <a:solidFill>
                  <a:srgbClr val="3C230A"/>
                </a:solidFill>
                <a:latin typeface="Times New Roman"/>
              </a:rPr>
              <a:t>Codex </a:t>
            </a:r>
            <a:r>
              <a:rPr lang="de-DE" sz="1800" kern="0" dirty="0" err="1" smtClean="0">
                <a:solidFill>
                  <a:srgbClr val="3C230A"/>
                </a:solidFill>
                <a:latin typeface="Times New Roman"/>
              </a:rPr>
              <a:t>Alimentarius</a:t>
            </a:r>
            <a:r>
              <a:rPr lang="de-DE" sz="1800" kern="0" dirty="0" smtClean="0">
                <a:solidFill>
                  <a:srgbClr val="3C230A"/>
                </a:solidFill>
                <a:latin typeface="Times New Roman"/>
              </a:rPr>
              <a:t> </a:t>
            </a:r>
            <a:r>
              <a:rPr lang="ru-RU" sz="1800" kern="0" dirty="0" smtClean="0">
                <a:solidFill>
                  <a:srgbClr val="3C230A"/>
                </a:solidFill>
                <a:latin typeface="Times New Roman"/>
              </a:rPr>
              <a:t>имеет статус наблюдателя в Комитете ВТО по </a:t>
            </a:r>
            <a:r>
              <a:rPr lang="ru-RU" sz="1800" kern="0" dirty="0" err="1" smtClean="0">
                <a:solidFill>
                  <a:srgbClr val="3C230A"/>
                </a:solidFill>
                <a:latin typeface="Times New Roman"/>
              </a:rPr>
              <a:t>СФС</a:t>
            </a:r>
            <a:r>
              <a:rPr lang="ru-RU" sz="1800" kern="0" dirty="0" smtClean="0">
                <a:solidFill>
                  <a:srgbClr val="3C230A"/>
                </a:solidFill>
                <a:latin typeface="Times New Roman"/>
              </a:rPr>
              <a:t> мерам, а </a:t>
            </a:r>
            <a:r>
              <a:rPr lang="ru-RU" sz="1800" kern="0" dirty="0">
                <a:solidFill>
                  <a:srgbClr val="3C230A"/>
                </a:solidFill>
                <a:latin typeface="Times New Roman"/>
              </a:rPr>
              <a:t>Конвенция </a:t>
            </a:r>
            <a:r>
              <a:rPr lang="ru-RU" sz="1800" kern="0" dirty="0" smtClean="0">
                <a:solidFill>
                  <a:srgbClr val="3C230A"/>
                </a:solidFill>
                <a:latin typeface="Times New Roman"/>
              </a:rPr>
              <a:t>о </a:t>
            </a:r>
            <a:r>
              <a:rPr lang="ru-RU" sz="1800" kern="0" dirty="0">
                <a:solidFill>
                  <a:srgbClr val="3C230A"/>
                </a:solidFill>
                <a:latin typeface="Times New Roman"/>
              </a:rPr>
              <a:t>международной торговле видами дикой фауны и флоры, находящимися под угрозой </a:t>
            </a:r>
            <a:r>
              <a:rPr lang="ru-RU" sz="1800" kern="0" dirty="0" smtClean="0">
                <a:solidFill>
                  <a:srgbClr val="3C230A"/>
                </a:solidFill>
                <a:latin typeface="Times New Roman"/>
              </a:rPr>
              <a:t>исчезновения, – в Комитете ВТО по торговле и развитию.</a:t>
            </a:r>
          </a:p>
        </p:txBody>
      </p:sp>
      <p:sp>
        <p:nvSpPr>
          <p:cNvPr id="5" name="Slide Number Placeholder 4"/>
          <p:cNvSpPr>
            <a:spLocks noGrp="1"/>
          </p:cNvSpPr>
          <p:nvPr>
            <p:ph type="sldNum" sz="quarter" idx="12"/>
          </p:nvPr>
        </p:nvSpPr>
        <p:spPr>
          <a:xfrm>
            <a:off x="6934200" y="6457926"/>
            <a:ext cx="2133600" cy="365125"/>
          </a:xfrm>
        </p:spPr>
        <p:txBody>
          <a:bodyPr/>
          <a:lstStyle/>
          <a:p>
            <a:fld id="{D6B5C6E0-1DA3-4D5F-BBB9-FE86C9799D92}" type="slidenum">
              <a:rPr lang="en-US" smtClean="0"/>
              <a:t>18</a:t>
            </a:fld>
            <a:endParaRPr lang="en-US" dirty="0"/>
          </a:p>
        </p:txBody>
      </p:sp>
      <p:pic>
        <p:nvPicPr>
          <p:cNvPr id="7" name="Picture 2"/>
          <p:cNvPicPr>
            <a:picLocks noChangeAspect="1" noChangeArrowheads="1"/>
          </p:cNvPicPr>
          <p:nvPr/>
        </p:nvPicPr>
        <p:blipFill>
          <a:blip r:embed="rId2">
            <a:duotone>
              <a:prstClr val="black"/>
              <a:schemeClr val="accent6">
                <a:tint val="45000"/>
                <a:satMod val="400000"/>
              </a:schemeClr>
            </a:duotone>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228600" y="726516"/>
            <a:ext cx="8791575" cy="115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117040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192"/>
            <a:ext cx="8763000" cy="1143000"/>
          </a:xfrm>
        </p:spPr>
        <p:txBody>
          <a:bodyPr vert="horz" lIns="91440" tIns="45720" rIns="91440" bIns="45720" rtlCol="0" anchor="ctr">
            <a:normAutofit/>
          </a:bodyPr>
          <a:lstStyle/>
          <a:p>
            <a:pPr algn="l"/>
            <a:r>
              <a:rPr lang="ru-RU" sz="2800" b="1" kern="0" dirty="0" smtClean="0">
                <a:solidFill>
                  <a:srgbClr val="00A3DF"/>
                </a:solidFill>
                <a:latin typeface="Times New Roman"/>
              </a:rPr>
              <a:t>Как стать членом ВТО? (1)</a:t>
            </a:r>
            <a:endParaRPr lang="en-US" sz="2800" b="1" kern="0" dirty="0">
              <a:solidFill>
                <a:srgbClr val="00A3DF"/>
              </a:solidFill>
              <a:latin typeface="Times New Roman"/>
            </a:endParaRPr>
          </a:p>
        </p:txBody>
      </p:sp>
      <p:sp>
        <p:nvSpPr>
          <p:cNvPr id="3" name="Content Placeholder 2"/>
          <p:cNvSpPr>
            <a:spLocks noGrp="1"/>
          </p:cNvSpPr>
          <p:nvPr>
            <p:ph idx="1"/>
          </p:nvPr>
        </p:nvSpPr>
        <p:spPr>
          <a:xfrm>
            <a:off x="304800" y="914400"/>
            <a:ext cx="8534400" cy="5562600"/>
          </a:xfrm>
        </p:spPr>
        <p:txBody>
          <a:bodyPr vert="horz" lIns="91440" tIns="45720" rIns="91440" bIns="45720" rtlCol="0">
            <a:noAutofit/>
          </a:bodyPr>
          <a:lstStyle/>
          <a:p>
            <a:pPr algn="just" defTabSz="457200">
              <a:buFont typeface="Arial"/>
            </a:pPr>
            <a:r>
              <a:rPr lang="ru-RU" sz="1100" kern="0" dirty="0" smtClean="0">
                <a:solidFill>
                  <a:srgbClr val="3C230A"/>
                </a:solidFill>
                <a:latin typeface="Times New Roman"/>
              </a:rPr>
              <a:t>Вступление в ВТО – непростой процесс.</a:t>
            </a:r>
          </a:p>
          <a:p>
            <a:pPr algn="just" defTabSz="457200">
              <a:buFont typeface="Arial"/>
            </a:pPr>
            <a:r>
              <a:rPr lang="ru-RU" sz="1100" kern="0" dirty="0" smtClean="0">
                <a:solidFill>
                  <a:srgbClr val="3C230A"/>
                </a:solidFill>
                <a:latin typeface="Times New Roman"/>
              </a:rPr>
              <a:t>Соглашение о ВТО изначально предусматривало 2 способа стать членом ВТО: первоначальное членство (ст. </a:t>
            </a:r>
            <a:r>
              <a:rPr lang="de-DE" sz="1100" kern="0" dirty="0" smtClean="0">
                <a:solidFill>
                  <a:srgbClr val="3C230A"/>
                </a:solidFill>
                <a:latin typeface="Times New Roman"/>
              </a:rPr>
              <a:t>XI</a:t>
            </a:r>
            <a:r>
              <a:rPr lang="en-US" sz="1100" kern="0" dirty="0" smtClean="0">
                <a:solidFill>
                  <a:srgbClr val="3C230A"/>
                </a:solidFill>
                <a:latin typeface="Times New Roman"/>
              </a:rPr>
              <a:t>:1</a:t>
            </a:r>
            <a:r>
              <a:rPr lang="ru-RU" sz="1100" kern="0" dirty="0" smtClean="0">
                <a:solidFill>
                  <a:srgbClr val="3C230A"/>
                </a:solidFill>
                <a:latin typeface="Times New Roman"/>
              </a:rPr>
              <a:t>). Этот путь был открыт только для Договаривающихся Сторон ГАТТ-1947 и ЕС. 123 члена ВТО являются первоначальными. Первоначальные члены должны были принять условия Соглашения о ВТО и многосторонних торговых соглашений и сделать уступки и принять на себя обязательства по торговле товарами и услугами (включены в национальные Перечни по товарам и услугам соответственно).</a:t>
            </a:r>
          </a:p>
          <a:p>
            <a:pPr algn="just" defTabSz="457200">
              <a:buFont typeface="Arial"/>
            </a:pPr>
            <a:r>
              <a:rPr lang="ru-RU" sz="1100" kern="0" dirty="0" smtClean="0">
                <a:solidFill>
                  <a:srgbClr val="3C230A"/>
                </a:solidFill>
                <a:latin typeface="Times New Roman"/>
              </a:rPr>
              <a:t>Присоединение к Соглашению о ВТО (ст</a:t>
            </a:r>
            <a:r>
              <a:rPr lang="ru-RU" sz="1100" kern="0" dirty="0">
                <a:solidFill>
                  <a:srgbClr val="3C230A"/>
                </a:solidFill>
                <a:latin typeface="Times New Roman"/>
              </a:rPr>
              <a:t>. </a:t>
            </a:r>
            <a:r>
              <a:rPr lang="de-DE" sz="1100" kern="0" dirty="0" smtClean="0">
                <a:solidFill>
                  <a:srgbClr val="3C230A"/>
                </a:solidFill>
                <a:latin typeface="Times New Roman"/>
              </a:rPr>
              <a:t>XII</a:t>
            </a:r>
            <a:r>
              <a:rPr lang="ru-RU" sz="1100" kern="0" dirty="0" smtClean="0">
                <a:solidFill>
                  <a:srgbClr val="3C230A"/>
                </a:solidFill>
                <a:latin typeface="Times New Roman"/>
              </a:rPr>
              <a:t>)</a:t>
            </a:r>
            <a:r>
              <a:rPr lang="de-DE" sz="1100" kern="0" dirty="0" smtClean="0">
                <a:solidFill>
                  <a:srgbClr val="3C230A"/>
                </a:solidFill>
                <a:latin typeface="Times New Roman"/>
              </a:rPr>
              <a:t> </a:t>
            </a:r>
            <a:r>
              <a:rPr lang="ru-RU" sz="1100" kern="0" dirty="0" smtClean="0">
                <a:solidFill>
                  <a:srgbClr val="3C230A"/>
                </a:solidFill>
                <a:latin typeface="Times New Roman"/>
              </a:rPr>
              <a:t>уже после его вступления в силу 01.01.1995 г. Для этого государство (или самостоятельная таможенная территория) должны провести переговоры об условиях присоединения с существующими членами ВТО. В принципе, такой желающий вступить в ВТО должен принять условия Соглашения о ВТО </a:t>
            </a:r>
            <a:r>
              <a:rPr lang="ru-RU" sz="1100" kern="0" dirty="0">
                <a:solidFill>
                  <a:srgbClr val="3C230A"/>
                </a:solidFill>
                <a:latin typeface="Times New Roman"/>
              </a:rPr>
              <a:t>и </a:t>
            </a:r>
            <a:r>
              <a:rPr lang="ru-RU" sz="1100" kern="0" dirty="0" smtClean="0">
                <a:solidFill>
                  <a:srgbClr val="3C230A"/>
                </a:solidFill>
                <a:latin typeface="Times New Roman"/>
              </a:rPr>
              <a:t>приложенных к нему многосторонних </a:t>
            </a:r>
            <a:r>
              <a:rPr lang="ru-RU" sz="1100" kern="0" dirty="0">
                <a:solidFill>
                  <a:srgbClr val="3C230A"/>
                </a:solidFill>
                <a:latin typeface="Times New Roman"/>
              </a:rPr>
              <a:t>торговых </a:t>
            </a:r>
            <a:r>
              <a:rPr lang="ru-RU" sz="1100" kern="0" dirty="0" smtClean="0">
                <a:solidFill>
                  <a:srgbClr val="3C230A"/>
                </a:solidFill>
                <a:latin typeface="Times New Roman"/>
              </a:rPr>
              <a:t>соглашений. Эти условия не подлежат пересмотру и не могут быть предметом переговоров. Однако присоединяющемуся члену может быть предоставлен переходный период для постепенного выполнения взятых на себя обязательств.</a:t>
            </a:r>
          </a:p>
          <a:p>
            <a:pPr algn="just" defTabSz="457200">
              <a:buFont typeface="Arial"/>
            </a:pPr>
            <a:r>
              <a:rPr lang="ru-RU" sz="1100" kern="0" dirty="0" smtClean="0">
                <a:solidFill>
                  <a:srgbClr val="3C230A"/>
                </a:solidFill>
                <a:latin typeface="Times New Roman"/>
              </a:rPr>
              <a:t>Переговоры о присоединении нацелены на проверку, соответствуют ли законодательство и практика заявителя праву ВТО и – если нет – что нужно сделать, чтобы соответствовали, и на уступки по доступу на рынок (для торговли товарами) и обязательства (для торговли услугами), которые заявитель должен быть сделать и принять соответственно </a:t>
            </a:r>
            <a:r>
              <a:rPr lang="ru-RU" sz="1100" kern="0" dirty="0" smtClean="0">
                <a:solidFill>
                  <a:srgbClr val="3C230A"/>
                </a:solidFill>
                <a:latin typeface="Times New Roman"/>
                <a:sym typeface="Wingdings"/>
              </a:rPr>
              <a:t></a:t>
            </a:r>
            <a:r>
              <a:rPr lang="en-US" sz="1100" kern="0" dirty="0" smtClean="0">
                <a:solidFill>
                  <a:srgbClr val="3C230A"/>
                </a:solidFill>
                <a:latin typeface="Times New Roman"/>
              </a:rPr>
              <a:t> </a:t>
            </a:r>
            <a:r>
              <a:rPr lang="ru-RU" sz="1100" kern="0" dirty="0" smtClean="0">
                <a:solidFill>
                  <a:srgbClr val="3C230A"/>
                </a:solidFill>
                <a:latin typeface="Times New Roman"/>
              </a:rPr>
              <a:t>Цена «входного билета» в ВТО – объект переговоров. Эта цена зависит от уровня экономического развития заявителя.</a:t>
            </a:r>
          </a:p>
          <a:p>
            <a:pPr algn="just" defTabSz="457200">
              <a:buFont typeface="Arial"/>
            </a:pPr>
            <a:r>
              <a:rPr lang="ru-RU" sz="1100" kern="0" dirty="0" smtClean="0">
                <a:solidFill>
                  <a:srgbClr val="3C230A"/>
                </a:solidFill>
                <a:latin typeface="Times New Roman"/>
              </a:rPr>
              <a:t>4 фазы процесса присоединения: </a:t>
            </a:r>
          </a:p>
          <a:p>
            <a:pPr lvl="1" algn="just" defTabSz="457200">
              <a:buFontTx/>
              <a:buChar char="-"/>
            </a:pPr>
            <a:r>
              <a:rPr lang="ru-RU" sz="1100" kern="0" dirty="0" smtClean="0">
                <a:solidFill>
                  <a:srgbClr val="3C230A"/>
                </a:solidFill>
                <a:latin typeface="Times New Roman"/>
              </a:rPr>
              <a:t>«Расскажи нам сам о себе»: заявитель представляет в ВТО меморандум о своей торгово-экономической политике; рабочая группа ВТО, созданная специально для рассмотрения вопроса о присоединении и включающая в себя всех заинтересованных членов ВТО, проверяет, соответствуют ли эти законодательство и практика заявителя праву ВТО;</a:t>
            </a:r>
          </a:p>
          <a:p>
            <a:pPr lvl="1" algn="just" defTabSz="457200">
              <a:buFontTx/>
              <a:buChar char="-"/>
            </a:pPr>
            <a:r>
              <a:rPr lang="ru-RU" sz="1100" kern="0" dirty="0" smtClean="0">
                <a:solidFill>
                  <a:srgbClr val="3C230A"/>
                </a:solidFill>
                <a:latin typeface="Times New Roman"/>
              </a:rPr>
              <a:t>«Выработай с нами индивидуально, что ты можешь нам предложить»: отдельные члены ВТО и заявитель начинают двусторонние переговоры (так как разные члены ВТО имеют разные экспортные интересы) о </a:t>
            </a:r>
            <a:r>
              <a:rPr lang="ru-RU" sz="1100" kern="0" dirty="0">
                <a:solidFill>
                  <a:srgbClr val="3C230A"/>
                </a:solidFill>
                <a:latin typeface="Times New Roman"/>
              </a:rPr>
              <a:t>доступе на рынок </a:t>
            </a:r>
            <a:r>
              <a:rPr lang="ru-RU" sz="1100" kern="0" dirty="0" smtClean="0">
                <a:solidFill>
                  <a:srgbClr val="3C230A"/>
                </a:solidFill>
                <a:latin typeface="Times New Roman"/>
              </a:rPr>
              <a:t>заявителя. Однако уступки и обязательства нового члена ВТО, выторгованные индивидуально, будут, как правило, действовать для всех членов ВТО в силу </a:t>
            </a:r>
            <a:r>
              <a:rPr lang="ru-RU" sz="1100" kern="0" dirty="0" err="1" smtClean="0">
                <a:solidFill>
                  <a:srgbClr val="3C230A"/>
                </a:solidFill>
                <a:latin typeface="Times New Roman"/>
              </a:rPr>
              <a:t>РНБ</a:t>
            </a:r>
            <a:r>
              <a:rPr lang="ru-RU" sz="1100" kern="0" dirty="0" smtClean="0">
                <a:solidFill>
                  <a:srgbClr val="3C230A"/>
                </a:solidFill>
                <a:latin typeface="Times New Roman"/>
              </a:rPr>
              <a:t>.</a:t>
            </a:r>
          </a:p>
          <a:p>
            <a:pPr lvl="1" algn="just" defTabSz="457200">
              <a:buFontTx/>
              <a:buChar char="-"/>
            </a:pPr>
            <a:r>
              <a:rPr lang="ru-RU" sz="1100" kern="0" dirty="0" smtClean="0">
                <a:solidFill>
                  <a:srgbClr val="3C230A"/>
                </a:solidFill>
                <a:latin typeface="Times New Roman"/>
              </a:rPr>
              <a:t>«Давай составим условия членства»: рабочая группа завершает свою работу над условиями присоединения, которые содержатся в Докладе рабочей группы, проекте протокола о присоединении и проекте перечней – по товарам и по услугам (в них перечислены все уступки по доступу на рынок и обязательства заявителя). Этот пакет представляют Министерской конференции или Генеральному Совету.</a:t>
            </a:r>
          </a:p>
          <a:p>
            <a:pPr lvl="1" algn="just" defTabSz="457200">
              <a:buFontTx/>
              <a:buChar char="-"/>
            </a:pPr>
            <a:r>
              <a:rPr lang="ru-RU" sz="1100" kern="0" dirty="0" smtClean="0">
                <a:solidFill>
                  <a:srgbClr val="3C230A"/>
                </a:solidFill>
                <a:latin typeface="Times New Roman"/>
              </a:rPr>
              <a:t>Принятие решения: Министерская конференция </a:t>
            </a:r>
            <a:r>
              <a:rPr lang="ru-RU" sz="1100" kern="0" dirty="0">
                <a:solidFill>
                  <a:srgbClr val="3C230A"/>
                </a:solidFill>
                <a:latin typeface="Times New Roman"/>
              </a:rPr>
              <a:t>или </a:t>
            </a:r>
            <a:r>
              <a:rPr lang="ru-RU" sz="1100" kern="0" dirty="0" smtClean="0">
                <a:solidFill>
                  <a:srgbClr val="3C230A"/>
                </a:solidFill>
                <a:latin typeface="Times New Roman"/>
              </a:rPr>
              <a:t>Генеральный Совет принимают решение консенсусом о принятии в члены ВТО. При положительном решении заявитель вступает в ВТО через 30 дней после депонирования ратификационной грамоты к протоколу о присоединении. Протокол = неотъемлемая часть Соглашения о ВТО и подлежит принудительному исполнению при разрешении споров.</a:t>
            </a:r>
          </a:p>
          <a:p>
            <a:pPr lvl="1" algn="just" defTabSz="457200">
              <a:buFontTx/>
              <a:buChar char="-"/>
            </a:pPr>
            <a:endParaRPr lang="ru-RU" sz="1100" kern="0" dirty="0">
              <a:solidFill>
                <a:srgbClr val="3C230A"/>
              </a:solidFill>
              <a:latin typeface="Times New Roman"/>
            </a:endParaRPr>
          </a:p>
          <a:p>
            <a:pPr lvl="1" algn="just" defTabSz="457200">
              <a:buFontTx/>
              <a:buChar char="-"/>
            </a:pPr>
            <a:endParaRPr lang="ru-RU" sz="1100" kern="0" dirty="0" smtClean="0">
              <a:solidFill>
                <a:srgbClr val="3C230A"/>
              </a:solidFill>
              <a:latin typeface="Times New Roman"/>
            </a:endParaRPr>
          </a:p>
        </p:txBody>
      </p:sp>
      <p:sp>
        <p:nvSpPr>
          <p:cNvPr id="5" name="Slide Number Placeholder 4"/>
          <p:cNvSpPr>
            <a:spLocks noGrp="1"/>
          </p:cNvSpPr>
          <p:nvPr>
            <p:ph type="sldNum" sz="quarter" idx="12"/>
          </p:nvPr>
        </p:nvSpPr>
        <p:spPr/>
        <p:txBody>
          <a:bodyPr/>
          <a:lstStyle/>
          <a:p>
            <a:fld id="{D6B5C6E0-1DA3-4D5F-BBB9-FE86C9799D92}" type="slidenum">
              <a:rPr lang="en-US" smtClean="0"/>
              <a:t>19</a:t>
            </a:fld>
            <a:endParaRPr lang="en-US"/>
          </a:p>
        </p:txBody>
      </p:sp>
      <p:pic>
        <p:nvPicPr>
          <p:cNvPr id="7" name="Picture 2"/>
          <p:cNvPicPr>
            <a:picLocks noChangeAspect="1" noChangeArrowheads="1"/>
          </p:cNvPicPr>
          <p:nvPr/>
        </p:nvPicPr>
        <p:blipFill>
          <a:blip r:embed="rId2">
            <a:duotone>
              <a:prstClr val="black"/>
              <a:schemeClr val="accent6">
                <a:tint val="45000"/>
                <a:satMod val="400000"/>
              </a:schemeClr>
            </a:duotone>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76211" y="838200"/>
            <a:ext cx="8791575" cy="115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694107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951"/>
            <a:ext cx="8229600" cy="1143000"/>
          </a:xfrm>
        </p:spPr>
        <p:txBody>
          <a:bodyPr/>
          <a:lstStyle/>
          <a:p>
            <a:pPr algn="l"/>
            <a:r>
              <a:rPr lang="ru-RU" sz="3600" b="1" kern="0" dirty="0">
                <a:solidFill>
                  <a:srgbClr val="00A3DF"/>
                </a:solidFill>
                <a:latin typeface="Times New Roman"/>
              </a:rPr>
              <a:t>Содержание</a:t>
            </a:r>
            <a:endParaRPr lang="en-US" sz="3600" b="1" kern="0" dirty="0">
              <a:solidFill>
                <a:srgbClr val="00A3DF"/>
              </a:solidFill>
              <a:latin typeface="Times New Roman"/>
            </a:endParaRPr>
          </a:p>
        </p:txBody>
      </p:sp>
      <p:sp>
        <p:nvSpPr>
          <p:cNvPr id="3" name="Content Placeholder 2"/>
          <p:cNvSpPr>
            <a:spLocks noGrp="1"/>
          </p:cNvSpPr>
          <p:nvPr>
            <p:ph idx="1"/>
          </p:nvPr>
        </p:nvSpPr>
        <p:spPr>
          <a:xfrm>
            <a:off x="457200" y="1219200"/>
            <a:ext cx="8229600" cy="5181600"/>
          </a:xfrm>
        </p:spPr>
        <p:txBody>
          <a:bodyPr vert="horz" lIns="91440" tIns="45720" rIns="91440" bIns="45720" rtlCol="0">
            <a:normAutofit/>
          </a:bodyPr>
          <a:lstStyle/>
          <a:p>
            <a:pPr algn="just" defTabSz="457200">
              <a:buFont typeface="+mj-lt"/>
              <a:buAutoNum type="arabicPeriod"/>
            </a:pPr>
            <a:r>
              <a:rPr lang="ru-RU" sz="1800" kern="0" dirty="0" smtClean="0">
                <a:solidFill>
                  <a:srgbClr val="3C230A"/>
                </a:solidFill>
                <a:latin typeface="Times New Roman"/>
              </a:rPr>
              <a:t>Происхождение ВТО</a:t>
            </a:r>
          </a:p>
          <a:p>
            <a:pPr algn="just" defTabSz="457200">
              <a:buFont typeface="+mj-lt"/>
              <a:buAutoNum type="arabicPeriod"/>
            </a:pPr>
            <a:r>
              <a:rPr lang="ru-RU" sz="1800" kern="0" dirty="0" smtClean="0">
                <a:solidFill>
                  <a:srgbClr val="3C230A"/>
                </a:solidFill>
                <a:latin typeface="Times New Roman"/>
              </a:rPr>
              <a:t>Мандат ВТО</a:t>
            </a:r>
          </a:p>
          <a:p>
            <a:pPr algn="just" defTabSz="457200">
              <a:buFont typeface="+mj-lt"/>
              <a:buAutoNum type="arabicPeriod"/>
            </a:pPr>
            <a:r>
              <a:rPr lang="ru-RU" sz="1800" kern="0" dirty="0" smtClean="0">
                <a:solidFill>
                  <a:srgbClr val="3C230A"/>
                </a:solidFill>
                <a:latin typeface="Times New Roman"/>
              </a:rPr>
              <a:t>Членство в ВТО</a:t>
            </a:r>
          </a:p>
          <a:p>
            <a:pPr algn="just" defTabSz="457200">
              <a:buFont typeface="+mj-lt"/>
              <a:buAutoNum type="arabicPeriod"/>
            </a:pPr>
            <a:r>
              <a:rPr lang="ru-RU" sz="1800" kern="0" dirty="0" smtClean="0">
                <a:solidFill>
                  <a:srgbClr val="3C230A"/>
                </a:solidFill>
                <a:latin typeface="Times New Roman"/>
              </a:rPr>
              <a:t>Органы ВТО</a:t>
            </a:r>
          </a:p>
          <a:p>
            <a:pPr algn="just" defTabSz="457200">
              <a:buFont typeface="+mj-lt"/>
              <a:buAutoNum type="arabicPeriod"/>
            </a:pPr>
            <a:r>
              <a:rPr lang="ru-RU" sz="1800" kern="0" dirty="0" smtClean="0">
                <a:solidFill>
                  <a:srgbClr val="3C230A"/>
                </a:solidFill>
                <a:latin typeface="Times New Roman"/>
              </a:rPr>
              <a:t>Принятие решений в ВТО</a:t>
            </a:r>
          </a:p>
          <a:p>
            <a:pPr algn="just" defTabSz="457200">
              <a:buFont typeface="+mj-lt"/>
              <a:buAutoNum type="arabicPeriod"/>
            </a:pPr>
            <a:r>
              <a:rPr lang="ru-RU" sz="1800" kern="0" dirty="0" smtClean="0">
                <a:solidFill>
                  <a:srgbClr val="3C230A"/>
                </a:solidFill>
                <a:latin typeface="Times New Roman"/>
              </a:rPr>
              <a:t>Правовой статус ВТО</a:t>
            </a:r>
          </a:p>
          <a:p>
            <a:pPr algn="just" defTabSz="457200">
              <a:buFont typeface="+mj-lt"/>
              <a:buAutoNum type="arabicPeriod"/>
            </a:pPr>
            <a:r>
              <a:rPr lang="ru-RU" sz="1800" kern="0" dirty="0" smtClean="0">
                <a:solidFill>
                  <a:srgbClr val="3C230A"/>
                </a:solidFill>
                <a:latin typeface="Times New Roman"/>
              </a:rPr>
              <a:t>Бюджет ВТО</a:t>
            </a:r>
            <a:endParaRPr lang="en-US" sz="1800" kern="0" dirty="0">
              <a:solidFill>
                <a:srgbClr val="3C230A"/>
              </a:solidFill>
              <a:latin typeface="Times New Roman"/>
            </a:endParaRPr>
          </a:p>
        </p:txBody>
      </p:sp>
      <p:pic>
        <p:nvPicPr>
          <p:cNvPr id="5" name="Picture 2"/>
          <p:cNvPicPr>
            <a:picLocks noChangeAspect="1" noChangeArrowheads="1"/>
          </p:cNvPicPr>
          <p:nvPr/>
        </p:nvPicPr>
        <p:blipFill>
          <a:blip r:embed="rId2">
            <a:duotone>
              <a:prstClr val="black"/>
              <a:schemeClr val="accent6">
                <a:tint val="45000"/>
                <a:satMod val="400000"/>
              </a:schemeClr>
            </a:duotone>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76211" y="914400"/>
            <a:ext cx="8791575" cy="115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8879748"/>
      </p:ext>
    </p:extLst>
  </p:cSld>
  <p:clrMapOvr>
    <a:masterClrMapping/>
  </p:clrMapOvr>
  <mc:AlternateContent xmlns:mc="http://schemas.openxmlformats.org/markup-compatibility/2006" xmlns:p14="http://schemas.microsoft.com/office/powerpoint/2010/main">
    <mc:Choice Requires="p14">
      <p:transition spd="slow" p14:dur="1600">
        <p14:prism dir="u"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192"/>
            <a:ext cx="8763000" cy="1143000"/>
          </a:xfrm>
        </p:spPr>
        <p:txBody>
          <a:bodyPr vert="horz" lIns="91440" tIns="45720" rIns="91440" bIns="45720" rtlCol="0" anchor="ctr">
            <a:normAutofit/>
          </a:bodyPr>
          <a:lstStyle/>
          <a:p>
            <a:pPr algn="l"/>
            <a:r>
              <a:rPr lang="ru-RU" sz="2800" b="1" kern="0" dirty="0" smtClean="0">
                <a:solidFill>
                  <a:srgbClr val="00A3DF"/>
                </a:solidFill>
                <a:latin typeface="Times New Roman"/>
              </a:rPr>
              <a:t>Как стать членом ВТО (2)?</a:t>
            </a:r>
            <a:endParaRPr lang="en-US" sz="2800" b="1" kern="0" dirty="0">
              <a:solidFill>
                <a:srgbClr val="00A3DF"/>
              </a:solidFill>
              <a:latin typeface="Times New Roman"/>
            </a:endParaRPr>
          </a:p>
        </p:txBody>
      </p:sp>
      <p:sp>
        <p:nvSpPr>
          <p:cNvPr id="3" name="Content Placeholder 2"/>
          <p:cNvSpPr>
            <a:spLocks noGrp="1"/>
          </p:cNvSpPr>
          <p:nvPr>
            <p:ph idx="1"/>
          </p:nvPr>
        </p:nvSpPr>
        <p:spPr>
          <a:xfrm>
            <a:off x="304800" y="954088"/>
            <a:ext cx="8316163" cy="5446712"/>
          </a:xfrm>
        </p:spPr>
        <p:txBody>
          <a:bodyPr vert="horz" lIns="91440" tIns="45720" rIns="91440" bIns="45720" rtlCol="0">
            <a:normAutofit fontScale="77500" lnSpcReduction="20000"/>
          </a:bodyPr>
          <a:lstStyle/>
          <a:p>
            <a:pPr algn="just" defTabSz="457200">
              <a:buFont typeface="Arial"/>
            </a:pPr>
            <a:r>
              <a:rPr lang="ru-RU" sz="1500" kern="0" dirty="0" smtClean="0">
                <a:solidFill>
                  <a:srgbClr val="3C230A"/>
                </a:solidFill>
                <a:latin typeface="Times New Roman"/>
              </a:rPr>
              <a:t>Даже если заявитель не сталкивается с большими трудностями, переговоры по вступлению в ВТО занимают много времени. Рекордсмен по самым быстрым переговорам по присоединению – Кыргызстан (2 года и 10 месяцев).</a:t>
            </a:r>
          </a:p>
          <a:p>
            <a:pPr algn="just" defTabSz="457200">
              <a:buFont typeface="Arial"/>
            </a:pPr>
            <a:r>
              <a:rPr lang="ru-RU" sz="1500" kern="0" dirty="0" smtClean="0">
                <a:solidFill>
                  <a:srgbClr val="3C230A"/>
                </a:solidFill>
                <a:latin typeface="Times New Roman"/>
              </a:rPr>
              <a:t>Переговоры о присоединении с Алжиром идут с 1987 г., так как сам заявитель крайне медленно </a:t>
            </a:r>
            <a:r>
              <a:rPr lang="en-US" sz="1500" kern="0" dirty="0" smtClean="0">
                <a:solidFill>
                  <a:srgbClr val="3C230A"/>
                </a:solidFill>
                <a:latin typeface="Times New Roman"/>
              </a:rPr>
              <a:t>(</a:t>
            </a:r>
            <a:r>
              <a:rPr lang="en-US" sz="1500" kern="0" dirty="0" err="1" smtClean="0">
                <a:solidFill>
                  <a:srgbClr val="3C230A"/>
                </a:solidFill>
                <a:latin typeface="Times New Roman"/>
              </a:rPr>
              <a:t>i</a:t>
            </a:r>
            <a:r>
              <a:rPr lang="en-US" sz="1500" kern="0" dirty="0" smtClean="0">
                <a:solidFill>
                  <a:srgbClr val="3C230A"/>
                </a:solidFill>
                <a:latin typeface="Times New Roman"/>
              </a:rPr>
              <a:t>) </a:t>
            </a:r>
            <a:r>
              <a:rPr lang="ru-RU" sz="1500" kern="0" dirty="0" smtClean="0">
                <a:solidFill>
                  <a:srgbClr val="3C230A"/>
                </a:solidFill>
                <a:latin typeface="Times New Roman"/>
              </a:rPr>
              <a:t>предоставляет информацию, запрошенную другими членами и самой ВТО, и </a:t>
            </a:r>
            <a:r>
              <a:rPr lang="en-US" sz="1500" kern="0" dirty="0" smtClean="0">
                <a:solidFill>
                  <a:srgbClr val="3C230A"/>
                </a:solidFill>
                <a:latin typeface="Times New Roman"/>
              </a:rPr>
              <a:t>(ii) </a:t>
            </a:r>
            <a:r>
              <a:rPr lang="ru-RU" sz="1500" kern="0" dirty="0" smtClean="0">
                <a:solidFill>
                  <a:srgbClr val="3C230A"/>
                </a:solidFill>
                <a:latin typeface="Times New Roman"/>
              </a:rPr>
              <a:t>вносит изменения</a:t>
            </a:r>
            <a:r>
              <a:rPr lang="de-DE" sz="1500" kern="0" dirty="0" smtClean="0">
                <a:solidFill>
                  <a:srgbClr val="3C230A"/>
                </a:solidFill>
                <a:latin typeface="Times New Roman"/>
              </a:rPr>
              <a:t> </a:t>
            </a:r>
            <a:r>
              <a:rPr lang="ru-RU" sz="1500" kern="0" dirty="0" smtClean="0">
                <a:solidFill>
                  <a:srgbClr val="3C230A"/>
                </a:solidFill>
                <a:latin typeface="Times New Roman"/>
              </a:rPr>
              <a:t>в свои законодательство и практику, не соответствующие праву ВТО.</a:t>
            </a:r>
          </a:p>
          <a:p>
            <a:pPr algn="just" defTabSz="457200">
              <a:buFont typeface="Arial"/>
            </a:pPr>
            <a:r>
              <a:rPr lang="ru-RU" sz="1500" kern="0" dirty="0" smtClean="0">
                <a:solidFill>
                  <a:srgbClr val="3C230A"/>
                </a:solidFill>
                <a:latin typeface="Times New Roman"/>
              </a:rPr>
              <a:t>Россия стала членом ВТО 22 августа 2012 г., хотя начала процесс присоединения еще в 1993 г. (переговоры с 1993 по  2011 гг. – 18 лет). В 2008 г. вступление задержалось из-за позиции Грузии: она была против вступления России в ВТО из-за войны в Южной Осетии (август 2008 г.). 16 декабря 2011 г. Министерская конференция ВТО приняла Протокол о присоединении Российской Федерации. Для вступления в ВТО России пришлось изменить около 300 законодательных актов, чтобы они соответствовали праву ВТО, сделать значительные уступки по доступу на рынок и взять на себя серьезные обязательства. Однако Министерство экономического развития России считает, что преимуществ от вступления России в ВТО немало: улучшение качества товаров; сигнал инвесторам об улучшении делового климата; доступ к системе разрешения споров в ВТО.</a:t>
            </a:r>
          </a:p>
          <a:p>
            <a:pPr algn="just" defTabSz="457200">
              <a:buFont typeface="Arial"/>
            </a:pPr>
            <a:r>
              <a:rPr lang="ru-RU" sz="1500" kern="0" dirty="0" smtClean="0">
                <a:solidFill>
                  <a:srgbClr val="3C230A"/>
                </a:solidFill>
                <a:latin typeface="Times New Roman"/>
              </a:rPr>
              <a:t>25</a:t>
            </a:r>
            <a:r>
              <a:rPr lang="en-GB" sz="1500" kern="0" dirty="0">
                <a:solidFill>
                  <a:srgbClr val="3C230A"/>
                </a:solidFill>
                <a:latin typeface="Times New Roman"/>
              </a:rPr>
              <a:t> </a:t>
            </a:r>
            <a:r>
              <a:rPr lang="ru-RU" sz="1500" kern="0" dirty="0" smtClean="0">
                <a:solidFill>
                  <a:srgbClr val="3C230A"/>
                </a:solidFill>
                <a:latin typeface="Times New Roman"/>
              </a:rPr>
              <a:t>июля 2012 г. Генеральный Совет одобрил (по рекомендации подкомитета по наименее развитым странам) новое руководство для упрощения и ускорения переговоров о присоединении наименее развитых стран.</a:t>
            </a:r>
          </a:p>
          <a:p>
            <a:pPr algn="just" defTabSz="457200">
              <a:buFont typeface="Arial"/>
            </a:pPr>
            <a:r>
              <a:rPr lang="ru-RU" sz="1500" kern="0" dirty="0" smtClean="0">
                <a:solidFill>
                  <a:srgbClr val="3C230A"/>
                </a:solidFill>
                <a:latin typeface="Times New Roman"/>
              </a:rPr>
              <a:t>Присоединение Китая – самые сложные и одни из важнейших переговоров, когда либо проводившихся в рамках ГАТТ/ВТО. В 1947 г. Китай был одним из изначальных участников ГАТТ. Однако после революции 1949 г. националистическое правительство на Тайване (представляло Китайскую Республику) заявило, что Китай выйдет из ГАТТ. Правительство в Пекине не признало это решение и в 1986 г. заявило ГАТТ о своем намерении возобновить свой статус как Договаривающаяся Сторона ГАТТ. Однако другие Договаривающиеся Стороны решили, что Китай должен пройти процедуру присоединения к ГАТТ-1947. В 1987 г. была создана рабочая группа по присоединению Китая к ГАТТ (в 1995 г. преобразована в Рабочую группу ВТО). 10 ноября 2001 г. Министерская конференция в Дохе одобрила консенсусом протокол о присоединении Китая </a:t>
            </a:r>
            <a:r>
              <a:rPr lang="ru-RU" sz="1500" kern="0" dirty="0">
                <a:solidFill>
                  <a:srgbClr val="3C230A"/>
                </a:solidFill>
                <a:latin typeface="Times New Roman"/>
              </a:rPr>
              <a:t>к </a:t>
            </a:r>
            <a:r>
              <a:rPr lang="ru-RU" sz="1500" kern="0" dirty="0" smtClean="0">
                <a:solidFill>
                  <a:srgbClr val="3C230A"/>
                </a:solidFill>
                <a:latin typeface="Times New Roman"/>
              </a:rPr>
              <a:t>Соглашению о ВТО. 11 декабря 2001 г. Китай формально стал членом ВТО.</a:t>
            </a:r>
          </a:p>
          <a:p>
            <a:pPr algn="just" defTabSz="457200">
              <a:buFont typeface="Arial"/>
            </a:pPr>
            <a:r>
              <a:rPr lang="ru-RU" sz="1500" kern="0" dirty="0" smtClean="0">
                <a:solidFill>
                  <a:srgbClr val="3C230A"/>
                </a:solidFill>
                <a:latin typeface="Times New Roman"/>
              </a:rPr>
              <a:t>Китай согласился с некоторыми обязательствами «ВТО плюс» и некоторыми правами «ВТО минус». Китай сохранил государственную монополию на торговлю некоторыми товарами (зерно, табак, топливо, минеральные ресурсы) и сохранил некоторые ограничения на перевозку и сбыт товаров в стране, но отменил или существенно облегчил многие ограничения на иностранные компании в течение трехлетнего переходного периода. Китай обязан не вводить экспортные пошлины на большинство товаров экспорта, а большинство членов ВТО не несут таких обязательств. В течение 12 лет сохранялся специальный переходный период для защитных мер: другие члены ВТО были вправе ограничить (в упрощенном порядке по сравнению с нормальными правилами о защитных мерах) импорт товаров китайского происхождения, которые наносят или грозят нанести ущерб отечественным рынкам эти других членов ВТО.</a:t>
            </a:r>
          </a:p>
        </p:txBody>
      </p:sp>
      <p:sp>
        <p:nvSpPr>
          <p:cNvPr id="5" name="Slide Number Placeholder 4"/>
          <p:cNvSpPr>
            <a:spLocks noGrp="1"/>
          </p:cNvSpPr>
          <p:nvPr>
            <p:ph type="sldNum" sz="quarter" idx="12"/>
          </p:nvPr>
        </p:nvSpPr>
        <p:spPr/>
        <p:txBody>
          <a:bodyPr/>
          <a:lstStyle/>
          <a:p>
            <a:fld id="{D6B5C6E0-1DA3-4D5F-BBB9-FE86C9799D92}" type="slidenum">
              <a:rPr lang="en-US" smtClean="0"/>
              <a:t>20</a:t>
            </a:fld>
            <a:endParaRPr lang="en-US"/>
          </a:p>
        </p:txBody>
      </p:sp>
      <p:pic>
        <p:nvPicPr>
          <p:cNvPr id="7" name="Picture 2"/>
          <p:cNvPicPr>
            <a:picLocks noChangeAspect="1" noChangeArrowheads="1"/>
          </p:cNvPicPr>
          <p:nvPr/>
        </p:nvPicPr>
        <p:blipFill>
          <a:blip r:embed="rId2">
            <a:duotone>
              <a:prstClr val="black"/>
              <a:schemeClr val="accent6">
                <a:tint val="45000"/>
                <a:satMod val="400000"/>
              </a:schemeClr>
            </a:duotone>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76211" y="838200"/>
            <a:ext cx="8791575" cy="115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52984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929093"/>
          </a:xfrm>
        </p:spPr>
        <p:txBody>
          <a:bodyPr vert="horz" lIns="91440" tIns="45720" rIns="91440" bIns="45720" rtlCol="0" anchor="ctr">
            <a:normAutofit/>
          </a:bodyPr>
          <a:lstStyle/>
          <a:p>
            <a:pPr algn="l"/>
            <a:r>
              <a:rPr lang="ru-RU" sz="2800" b="1" kern="0" dirty="0" smtClean="0">
                <a:solidFill>
                  <a:srgbClr val="00A3DF"/>
                </a:solidFill>
                <a:latin typeface="Times New Roman"/>
              </a:rPr>
              <a:t>Специальное и дифференцированное обращение</a:t>
            </a:r>
            <a:endParaRPr lang="en-US" sz="2800" b="1" kern="0" dirty="0">
              <a:solidFill>
                <a:srgbClr val="00A3DF"/>
              </a:solidFill>
              <a:latin typeface="Times New Roman"/>
            </a:endParaRPr>
          </a:p>
        </p:txBody>
      </p:sp>
      <p:sp>
        <p:nvSpPr>
          <p:cNvPr id="3" name="Content Placeholder 2"/>
          <p:cNvSpPr>
            <a:spLocks noGrp="1"/>
          </p:cNvSpPr>
          <p:nvPr>
            <p:ph idx="1"/>
          </p:nvPr>
        </p:nvSpPr>
        <p:spPr>
          <a:xfrm>
            <a:off x="228600" y="914400"/>
            <a:ext cx="8686800" cy="5584420"/>
          </a:xfrm>
        </p:spPr>
        <p:txBody>
          <a:bodyPr vert="horz" lIns="91440" tIns="45720" rIns="91440" bIns="45720" rtlCol="0">
            <a:noAutofit/>
          </a:bodyPr>
          <a:lstStyle/>
          <a:p>
            <a:pPr algn="just" defTabSz="457200">
              <a:buFont typeface="Arial"/>
              <a:buChar char="•"/>
            </a:pPr>
            <a:r>
              <a:rPr lang="ru-RU" sz="1200" kern="0" dirty="0" smtClean="0">
                <a:solidFill>
                  <a:srgbClr val="3C230A"/>
                </a:solidFill>
                <a:latin typeface="Times New Roman"/>
              </a:rPr>
              <a:t>Преамбула </a:t>
            </a:r>
            <a:r>
              <a:rPr lang="ru-RU" sz="1200" kern="0" dirty="0">
                <a:solidFill>
                  <a:srgbClr val="3C230A"/>
                </a:solidFill>
                <a:latin typeface="Times New Roman"/>
              </a:rPr>
              <a:t>Соглашения </a:t>
            </a:r>
            <a:r>
              <a:rPr lang="ru-RU" sz="1200" kern="0" dirty="0" smtClean="0">
                <a:solidFill>
                  <a:srgbClr val="3C230A"/>
                </a:solidFill>
                <a:latin typeface="Times New Roman"/>
              </a:rPr>
              <a:t>о ВТО</a:t>
            </a:r>
            <a:r>
              <a:rPr lang="ru-RU" sz="1200" kern="0" dirty="0">
                <a:solidFill>
                  <a:srgbClr val="3C230A"/>
                </a:solidFill>
                <a:latin typeface="Times New Roman"/>
              </a:rPr>
              <a:t>: «необходимы позитивные усилия, направленные на обеспечение развивающимся странам и, особенно, наименее развитым из них гарантированной доли в росте международной торговли, соизмеримой с потребностями их экономического </a:t>
            </a:r>
            <a:r>
              <a:rPr lang="ru-RU" sz="1200" kern="0" dirty="0" smtClean="0">
                <a:solidFill>
                  <a:srgbClr val="3C230A"/>
                </a:solidFill>
                <a:latin typeface="Times New Roman"/>
              </a:rPr>
              <a:t>развития».</a:t>
            </a:r>
            <a:endParaRPr lang="ru-RU" sz="1200" kern="0" dirty="0">
              <a:solidFill>
                <a:srgbClr val="3C230A"/>
              </a:solidFill>
              <a:latin typeface="Times New Roman"/>
            </a:endParaRPr>
          </a:p>
          <a:p>
            <a:pPr algn="just" defTabSz="457200">
              <a:buFont typeface="Arial"/>
            </a:pPr>
            <a:r>
              <a:rPr lang="ru-RU" sz="1200" kern="0" dirty="0" smtClean="0">
                <a:solidFill>
                  <a:srgbClr val="3C230A"/>
                </a:solidFill>
                <a:latin typeface="Times New Roman"/>
              </a:rPr>
              <a:t>«Позитивные усилия» ВТО во благо развивающихся стран принимают разные формы. Почти все соглашения ВТО содержат положения о специальном и дифференцированном обращении для развивающихся государств с целью облегчения их интеграции в мировую торговую систему и поощрения их экономического развития.</a:t>
            </a:r>
          </a:p>
          <a:p>
            <a:pPr algn="just" defTabSz="457200">
              <a:buFont typeface="Arial"/>
            </a:pPr>
            <a:r>
              <a:rPr lang="ru-RU" sz="1200" kern="0" dirty="0" smtClean="0">
                <a:solidFill>
                  <a:srgbClr val="3C230A"/>
                </a:solidFill>
                <a:latin typeface="Times New Roman"/>
              </a:rPr>
              <a:t>Это специальное и дифференцированное обращение можно сгруппировать в 6 категорий: </a:t>
            </a:r>
          </a:p>
          <a:p>
            <a:pPr lvl="1" algn="just" defTabSz="457200">
              <a:buAutoNum type="arabicParenR"/>
            </a:pPr>
            <a:r>
              <a:rPr lang="ru-RU" sz="1200" kern="0" dirty="0" smtClean="0">
                <a:solidFill>
                  <a:srgbClr val="3C230A"/>
                </a:solidFill>
                <a:latin typeface="Times New Roman"/>
              </a:rPr>
              <a:t>повышение возможностей развивающихся стран в торговле; </a:t>
            </a:r>
          </a:p>
          <a:p>
            <a:pPr lvl="1" algn="just" defTabSz="457200">
              <a:buAutoNum type="arabicParenR"/>
            </a:pPr>
            <a:r>
              <a:rPr lang="ru-RU" sz="1200" kern="0" dirty="0">
                <a:solidFill>
                  <a:srgbClr val="3C230A"/>
                </a:solidFill>
                <a:latin typeface="Times New Roman"/>
              </a:rPr>
              <a:t>положения, согласно которым развитые страны – члены ВТО должны охранять интересы развивающихся стран – членов ВТО; </a:t>
            </a:r>
          </a:p>
          <a:p>
            <a:pPr lvl="1" algn="just" defTabSz="457200">
              <a:buAutoNum type="arabicParenR"/>
            </a:pPr>
            <a:r>
              <a:rPr lang="ru-RU" sz="1200" kern="0" dirty="0">
                <a:solidFill>
                  <a:srgbClr val="3C230A"/>
                </a:solidFill>
                <a:latin typeface="Times New Roman"/>
              </a:rPr>
              <a:t>положения, позволяющие гибкость в обязательствах и использовании инструментов торговой политики</a:t>
            </a:r>
            <a:r>
              <a:rPr lang="ru-RU" sz="1200" kern="0" dirty="0" smtClean="0">
                <a:solidFill>
                  <a:srgbClr val="3C230A"/>
                </a:solidFill>
                <a:latin typeface="Times New Roman"/>
              </a:rPr>
              <a:t>;</a:t>
            </a:r>
          </a:p>
          <a:p>
            <a:pPr lvl="1" algn="just" defTabSz="457200">
              <a:buAutoNum type="arabicParenR"/>
            </a:pPr>
            <a:r>
              <a:rPr lang="ru-RU" sz="1200" kern="0" dirty="0">
                <a:solidFill>
                  <a:srgbClr val="3C230A"/>
                </a:solidFill>
                <a:latin typeface="Times New Roman"/>
              </a:rPr>
              <a:t>п</a:t>
            </a:r>
            <a:r>
              <a:rPr lang="ru-RU" sz="1200" kern="0" dirty="0" smtClean="0">
                <a:solidFill>
                  <a:srgbClr val="3C230A"/>
                </a:solidFill>
                <a:latin typeface="Times New Roman"/>
              </a:rPr>
              <a:t>оложения о переходных периодах;</a:t>
            </a:r>
          </a:p>
          <a:p>
            <a:pPr lvl="1" algn="just" defTabSz="457200">
              <a:buAutoNum type="arabicParenR"/>
            </a:pPr>
            <a:r>
              <a:rPr lang="ru-RU" sz="1200" kern="0" dirty="0" smtClean="0">
                <a:solidFill>
                  <a:srgbClr val="3C230A"/>
                </a:solidFill>
                <a:latin typeface="Times New Roman"/>
              </a:rPr>
              <a:t>оказание технического содействия;</a:t>
            </a:r>
          </a:p>
          <a:p>
            <a:pPr lvl="1" algn="just" defTabSz="457200">
              <a:buAutoNum type="arabicParenR"/>
            </a:pPr>
            <a:r>
              <a:rPr lang="ru-RU" sz="1200" kern="0" dirty="0" smtClean="0">
                <a:solidFill>
                  <a:srgbClr val="3C230A"/>
                </a:solidFill>
                <a:latin typeface="Times New Roman"/>
              </a:rPr>
              <a:t>дополнительные послабления для наименее развитых государств.</a:t>
            </a:r>
          </a:p>
          <a:p>
            <a:pPr marL="342900" lvl="1" indent="-342900" algn="just" defTabSz="457200">
              <a:buFont typeface="Arial"/>
              <a:buChar char="•"/>
            </a:pPr>
            <a:r>
              <a:rPr lang="ru-RU" sz="1200" kern="0" dirty="0" smtClean="0">
                <a:solidFill>
                  <a:srgbClr val="3C230A"/>
                </a:solidFill>
                <a:latin typeface="Times New Roman"/>
              </a:rPr>
              <a:t>Детальный обзор специального </a:t>
            </a:r>
            <a:r>
              <a:rPr lang="ru-RU" sz="1200" kern="0" dirty="0">
                <a:solidFill>
                  <a:srgbClr val="3C230A"/>
                </a:solidFill>
                <a:latin typeface="Times New Roman"/>
              </a:rPr>
              <a:t>и </a:t>
            </a:r>
            <a:r>
              <a:rPr lang="ru-RU" sz="1200" kern="0" dirty="0" smtClean="0">
                <a:solidFill>
                  <a:srgbClr val="3C230A"/>
                </a:solidFill>
                <a:latin typeface="Times New Roman"/>
              </a:rPr>
              <a:t>дифференцированного обращения (по соглашениям) – см. записку Секретариата ВТО от 21.09.2001 г. «</a:t>
            </a:r>
            <a:r>
              <a:rPr lang="de-DE" sz="1200" kern="0" dirty="0" smtClean="0">
                <a:solidFill>
                  <a:srgbClr val="3C230A"/>
                </a:solidFill>
                <a:latin typeface="Times New Roman"/>
              </a:rPr>
              <a:t>On </a:t>
            </a:r>
            <a:r>
              <a:rPr lang="en-US" sz="1200" kern="0" dirty="0" smtClean="0">
                <a:solidFill>
                  <a:srgbClr val="3C230A"/>
                </a:solidFill>
                <a:latin typeface="Times New Roman"/>
              </a:rPr>
              <a:t>Implementation of Special and Differential Treatment Provisions in WTO Agreements and Decisions</a:t>
            </a:r>
            <a:r>
              <a:rPr lang="ru-RU" sz="1200" kern="0" dirty="0" smtClean="0">
                <a:solidFill>
                  <a:srgbClr val="3C230A"/>
                </a:solidFill>
                <a:latin typeface="Times New Roman"/>
              </a:rPr>
              <a:t>» (Комитета по торговле и развитию). Например, ст. </a:t>
            </a:r>
            <a:r>
              <a:rPr lang="de-DE" sz="1200" kern="0" dirty="0" smtClean="0">
                <a:solidFill>
                  <a:srgbClr val="3C230A"/>
                </a:solidFill>
                <a:latin typeface="Times New Roman"/>
              </a:rPr>
              <a:t>XXXVI</a:t>
            </a:r>
            <a:r>
              <a:rPr lang="en-US" sz="1200" kern="0" dirty="0" smtClean="0">
                <a:solidFill>
                  <a:srgbClr val="3C230A"/>
                </a:solidFill>
                <a:latin typeface="Times New Roman"/>
              </a:rPr>
              <a:t>:8 </a:t>
            </a:r>
            <a:r>
              <a:rPr lang="ru-RU" sz="1200" kern="0" dirty="0" smtClean="0">
                <a:solidFill>
                  <a:srgbClr val="3C230A"/>
                </a:solidFill>
                <a:latin typeface="Times New Roman"/>
              </a:rPr>
              <a:t>ГАТТ-1994: «Развитые </a:t>
            </a:r>
            <a:r>
              <a:rPr lang="ru-RU" sz="1200" kern="0" dirty="0">
                <a:solidFill>
                  <a:srgbClr val="3C230A"/>
                </a:solidFill>
                <a:latin typeface="Times New Roman"/>
              </a:rPr>
              <a:t>Договаривающиеся Стороны не ожидают взаимности </a:t>
            </a:r>
            <a:r>
              <a:rPr lang="ru-RU" sz="1200" kern="0" dirty="0" smtClean="0">
                <a:solidFill>
                  <a:srgbClr val="3C230A"/>
                </a:solidFill>
                <a:latin typeface="Times New Roman"/>
              </a:rPr>
              <a:t>по </a:t>
            </a:r>
            <a:r>
              <a:rPr lang="ru-RU" sz="1200" kern="0" dirty="0">
                <a:solidFill>
                  <a:srgbClr val="3C230A"/>
                </a:solidFill>
                <a:latin typeface="Times New Roman"/>
              </a:rPr>
              <a:t>взятым на себя обязательствам в торговых переговорах о снижении или устранении тарифов и других барьеров для торговли менее развитых Договаривающихся </a:t>
            </a:r>
            <a:r>
              <a:rPr lang="ru-RU" sz="1200" kern="0" dirty="0" smtClean="0">
                <a:solidFill>
                  <a:srgbClr val="3C230A"/>
                </a:solidFill>
                <a:latin typeface="Times New Roman"/>
              </a:rPr>
              <a:t>Сторон».</a:t>
            </a:r>
          </a:p>
          <a:p>
            <a:pPr marL="342900" lvl="1" indent="-342900" algn="just" defTabSz="457200">
              <a:buFont typeface="Arial"/>
              <a:buChar char="•"/>
            </a:pPr>
            <a:r>
              <a:rPr lang="ru-RU" sz="1200" kern="0" dirty="0" smtClean="0">
                <a:solidFill>
                  <a:srgbClr val="3C230A"/>
                </a:solidFill>
                <a:latin typeface="Times New Roman"/>
              </a:rPr>
              <a:t>Многие положения о специальном </a:t>
            </a:r>
            <a:r>
              <a:rPr lang="ru-RU" sz="1200" kern="0" dirty="0">
                <a:solidFill>
                  <a:srgbClr val="3C230A"/>
                </a:solidFill>
                <a:latin typeface="Times New Roman"/>
              </a:rPr>
              <a:t>и </a:t>
            </a:r>
            <a:r>
              <a:rPr lang="ru-RU" sz="1200" kern="0" dirty="0" smtClean="0">
                <a:solidFill>
                  <a:srgbClr val="3C230A"/>
                </a:solidFill>
                <a:latin typeface="Times New Roman"/>
              </a:rPr>
              <a:t>дифференцированном обращении сформулированы завуалированно или влекут за собой только обязательство «предпринимать наибольшие усилия». Развивающиеся члены ВТО этим недовольны. Поэтому было решено пересмотреть все положения о специальном и дифференцированном обращении в рамках </a:t>
            </a:r>
            <a:r>
              <a:rPr lang="ru-RU" sz="1200" kern="0" dirty="0" err="1" smtClean="0">
                <a:solidFill>
                  <a:srgbClr val="3C230A"/>
                </a:solidFill>
                <a:latin typeface="Times New Roman"/>
              </a:rPr>
              <a:t>Дохийского</a:t>
            </a:r>
            <a:r>
              <a:rPr lang="ru-RU" sz="1200" kern="0" dirty="0" smtClean="0">
                <a:solidFill>
                  <a:srgbClr val="3C230A"/>
                </a:solidFill>
                <a:latin typeface="Times New Roman"/>
              </a:rPr>
              <a:t> раунда с целью их усиления и уточнения. Развитые страны: следует различать между странами с переходной экономикой (ВВП которых часто сравним с ВВП «развитых» государств или даже превышает их) и поистине развивающимися странами. Несогласие между развитыми и развивающимися государствами по вопросу о том, кого следует считать «развивающимся», - одна из причин неудачи </a:t>
            </a:r>
            <a:r>
              <a:rPr lang="ru-RU" sz="1200" kern="0" dirty="0" err="1" smtClean="0">
                <a:solidFill>
                  <a:srgbClr val="3C230A"/>
                </a:solidFill>
                <a:latin typeface="Times New Roman"/>
              </a:rPr>
              <a:t>Дохийского</a:t>
            </a:r>
            <a:r>
              <a:rPr lang="ru-RU" sz="1200" kern="0" dirty="0" smtClean="0">
                <a:solidFill>
                  <a:srgbClr val="3C230A"/>
                </a:solidFill>
                <a:latin typeface="Times New Roman"/>
              </a:rPr>
              <a:t> раунда.</a:t>
            </a:r>
            <a:endParaRPr lang="ru-RU" sz="1200" kern="0" dirty="0">
              <a:solidFill>
                <a:srgbClr val="3C230A"/>
              </a:solidFill>
              <a:latin typeface="Times New Roman"/>
            </a:endParaRPr>
          </a:p>
          <a:p>
            <a:pPr marL="342900" lvl="1" indent="-342900" algn="just" defTabSz="457200">
              <a:buFont typeface="Arial"/>
              <a:buChar char="•"/>
            </a:pPr>
            <a:endParaRPr lang="ru-RU" sz="1600" kern="0" dirty="0">
              <a:solidFill>
                <a:srgbClr val="3C230A"/>
              </a:solidFill>
              <a:latin typeface="Times New Roman"/>
            </a:endParaRPr>
          </a:p>
        </p:txBody>
      </p:sp>
      <p:sp>
        <p:nvSpPr>
          <p:cNvPr id="5" name="Slide Number Placeholder 4"/>
          <p:cNvSpPr>
            <a:spLocks noGrp="1"/>
          </p:cNvSpPr>
          <p:nvPr>
            <p:ph type="sldNum" sz="quarter" idx="12"/>
          </p:nvPr>
        </p:nvSpPr>
        <p:spPr/>
        <p:txBody>
          <a:bodyPr/>
          <a:lstStyle/>
          <a:p>
            <a:fld id="{D6B5C6E0-1DA3-4D5F-BBB9-FE86C9799D92}" type="slidenum">
              <a:rPr lang="en-US" smtClean="0"/>
              <a:t>21</a:t>
            </a:fld>
            <a:endParaRPr lang="en-US" dirty="0"/>
          </a:p>
        </p:txBody>
      </p:sp>
      <p:pic>
        <p:nvPicPr>
          <p:cNvPr id="7" name="Picture 2"/>
          <p:cNvPicPr>
            <a:picLocks noChangeAspect="1" noChangeArrowheads="1"/>
          </p:cNvPicPr>
          <p:nvPr/>
        </p:nvPicPr>
        <p:blipFill>
          <a:blip r:embed="rId2">
            <a:duotone>
              <a:prstClr val="black"/>
              <a:schemeClr val="accent6">
                <a:tint val="45000"/>
                <a:satMod val="400000"/>
              </a:schemeClr>
            </a:duotone>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228600" y="929093"/>
            <a:ext cx="8791575" cy="115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193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9507"/>
            <a:ext cx="8458200" cy="1143000"/>
          </a:xfrm>
        </p:spPr>
        <p:txBody>
          <a:bodyPr vert="horz" lIns="91440" tIns="45720" rIns="91440" bIns="45720" rtlCol="0" anchor="ctr">
            <a:normAutofit/>
          </a:bodyPr>
          <a:lstStyle/>
          <a:p>
            <a:pPr algn="l"/>
            <a:r>
              <a:rPr lang="ru-RU" sz="2800" b="1" kern="0" dirty="0" smtClean="0">
                <a:solidFill>
                  <a:srgbClr val="00A3DF"/>
                </a:solidFill>
                <a:latin typeface="Times New Roman"/>
              </a:rPr>
              <a:t>Исключения и отказы</a:t>
            </a:r>
            <a:endParaRPr lang="en-US" sz="2800" b="1" kern="0" dirty="0">
              <a:solidFill>
                <a:srgbClr val="00A3DF"/>
              </a:solidFill>
              <a:latin typeface="Times New Roman"/>
            </a:endParaRPr>
          </a:p>
        </p:txBody>
      </p:sp>
      <p:sp>
        <p:nvSpPr>
          <p:cNvPr id="3" name="Content Placeholder 2"/>
          <p:cNvSpPr>
            <a:spLocks noGrp="1"/>
          </p:cNvSpPr>
          <p:nvPr>
            <p:ph idx="1"/>
          </p:nvPr>
        </p:nvSpPr>
        <p:spPr>
          <a:xfrm>
            <a:off x="152401" y="972343"/>
            <a:ext cx="8915400" cy="5809457"/>
          </a:xfrm>
        </p:spPr>
        <p:txBody>
          <a:bodyPr vert="horz" lIns="91440" tIns="45720" rIns="91440" bIns="45720" rtlCol="0">
            <a:noAutofit/>
          </a:bodyPr>
          <a:lstStyle/>
          <a:p>
            <a:pPr algn="just" defTabSz="457200">
              <a:buFont typeface="Arial"/>
              <a:buChar char="•"/>
            </a:pPr>
            <a:r>
              <a:rPr lang="ru-RU" sz="1050" kern="0" dirty="0" smtClean="0">
                <a:solidFill>
                  <a:srgbClr val="3C230A"/>
                </a:solidFill>
                <a:latin typeface="Times New Roman"/>
              </a:rPr>
              <a:t>Ст. </a:t>
            </a:r>
            <a:r>
              <a:rPr lang="de-DE" sz="1050" kern="0" dirty="0" smtClean="0">
                <a:solidFill>
                  <a:srgbClr val="3C230A"/>
                </a:solidFill>
                <a:latin typeface="Times New Roman"/>
              </a:rPr>
              <a:t>XVI</a:t>
            </a:r>
            <a:r>
              <a:rPr lang="en-US" sz="1050" kern="0" dirty="0" smtClean="0">
                <a:solidFill>
                  <a:srgbClr val="3C230A"/>
                </a:solidFill>
                <a:latin typeface="Times New Roman"/>
              </a:rPr>
              <a:t>:4</a:t>
            </a:r>
            <a:r>
              <a:rPr lang="ru-RU" sz="1050" kern="0" dirty="0" smtClean="0">
                <a:solidFill>
                  <a:srgbClr val="3C230A"/>
                </a:solidFill>
                <a:latin typeface="Times New Roman"/>
              </a:rPr>
              <a:t> Соглашения о ВТО</a:t>
            </a:r>
            <a:r>
              <a:rPr lang="ru-RU" sz="1050" kern="0" dirty="0">
                <a:solidFill>
                  <a:srgbClr val="3C230A"/>
                </a:solidFill>
                <a:latin typeface="Times New Roman"/>
              </a:rPr>
              <a:t>: «Каждый член обеспечивает соответствие своих законов, иных нормативных актов и административных процедур своим обязательствам, вытекающим из прилагаемых </a:t>
            </a:r>
            <a:r>
              <a:rPr lang="ru-RU" sz="1050" kern="0" dirty="0" smtClean="0">
                <a:solidFill>
                  <a:srgbClr val="3C230A"/>
                </a:solidFill>
                <a:latin typeface="Times New Roman"/>
              </a:rPr>
              <a:t>Соглашений»</a:t>
            </a:r>
            <a:r>
              <a:rPr lang="ru-RU" sz="1050" kern="0" dirty="0">
                <a:solidFill>
                  <a:srgbClr val="3C230A"/>
                </a:solidFill>
                <a:latin typeface="Times New Roman"/>
              </a:rPr>
              <a:t>.</a:t>
            </a:r>
            <a:endParaRPr lang="ru-RU" sz="1050" kern="0" dirty="0" smtClean="0">
              <a:solidFill>
                <a:srgbClr val="3C230A"/>
              </a:solidFill>
              <a:latin typeface="Times New Roman"/>
            </a:endParaRPr>
          </a:p>
          <a:p>
            <a:pPr algn="just" defTabSz="457200">
              <a:buFont typeface="Arial"/>
              <a:buChar char="•"/>
            </a:pPr>
            <a:r>
              <a:rPr lang="ru-RU" sz="1050" kern="0" dirty="0" smtClean="0">
                <a:solidFill>
                  <a:srgbClr val="3C230A"/>
                </a:solidFill>
                <a:latin typeface="Times New Roman"/>
              </a:rPr>
              <a:t>Однако члену ВТО может оказаться сложным или даже невозможным выполнить своё обязательство по какому-то соглашению ВТО. В «исключительных обстоятельствах» член ВТО может попросить освободить его от обязательства (ст. </a:t>
            </a:r>
            <a:r>
              <a:rPr lang="de-DE" sz="1050" kern="0" dirty="0" smtClean="0">
                <a:solidFill>
                  <a:srgbClr val="3C230A"/>
                </a:solidFill>
                <a:latin typeface="Times New Roman"/>
              </a:rPr>
              <a:t>IX</a:t>
            </a:r>
            <a:r>
              <a:rPr lang="en-US" sz="1050" kern="0" dirty="0" smtClean="0">
                <a:solidFill>
                  <a:srgbClr val="3C230A"/>
                </a:solidFill>
                <a:latin typeface="Times New Roman"/>
              </a:rPr>
              <a:t>:3 </a:t>
            </a:r>
            <a:r>
              <a:rPr lang="ru-RU" sz="1050" kern="0" dirty="0" smtClean="0">
                <a:solidFill>
                  <a:srgbClr val="3C230A"/>
                </a:solidFill>
                <a:latin typeface="Times New Roman"/>
              </a:rPr>
              <a:t>Соглашения о ВТО).</a:t>
            </a:r>
          </a:p>
          <a:p>
            <a:pPr algn="just" defTabSz="457200">
              <a:buFont typeface="Arial"/>
              <a:buChar char="•"/>
            </a:pPr>
            <a:r>
              <a:rPr lang="ru-RU" sz="1050" kern="0" dirty="0" smtClean="0">
                <a:solidFill>
                  <a:srgbClr val="3C230A"/>
                </a:solidFill>
                <a:latin typeface="Times New Roman"/>
              </a:rPr>
              <a:t>Решение Министерской конференции об </a:t>
            </a:r>
            <a:r>
              <a:rPr lang="ru-RU" sz="1050" kern="0" dirty="0">
                <a:solidFill>
                  <a:srgbClr val="3C230A"/>
                </a:solidFill>
                <a:latin typeface="Times New Roman"/>
              </a:rPr>
              <a:t>освобождении от обязательства устанавливает наличие исключительных обстоятельств, оправдывающих такое решение, сроки и условия его применения, а также дату окончания его </a:t>
            </a:r>
            <a:r>
              <a:rPr lang="ru-RU" sz="1050" kern="0" dirty="0" smtClean="0">
                <a:solidFill>
                  <a:srgbClr val="3C230A"/>
                </a:solidFill>
                <a:latin typeface="Times New Roman"/>
              </a:rPr>
              <a:t>действия (</a:t>
            </a:r>
            <a:r>
              <a:rPr lang="ru-RU" sz="1050" kern="0" dirty="0">
                <a:solidFill>
                  <a:srgbClr val="3C230A"/>
                </a:solidFill>
                <a:latin typeface="Times New Roman"/>
              </a:rPr>
              <a:t>ст. </a:t>
            </a:r>
            <a:r>
              <a:rPr lang="de-DE" sz="1050" kern="0" dirty="0">
                <a:solidFill>
                  <a:srgbClr val="3C230A"/>
                </a:solidFill>
                <a:latin typeface="Times New Roman"/>
              </a:rPr>
              <a:t>IX</a:t>
            </a:r>
            <a:r>
              <a:rPr lang="en-US" sz="1050" kern="0" dirty="0" smtClean="0">
                <a:solidFill>
                  <a:srgbClr val="3C230A"/>
                </a:solidFill>
                <a:latin typeface="Times New Roman"/>
              </a:rPr>
              <a:t>:</a:t>
            </a:r>
            <a:r>
              <a:rPr lang="ru-RU" sz="1050" kern="0" dirty="0" smtClean="0">
                <a:solidFill>
                  <a:srgbClr val="3C230A"/>
                </a:solidFill>
                <a:latin typeface="Times New Roman"/>
              </a:rPr>
              <a:t>4</a:t>
            </a:r>
            <a:r>
              <a:rPr lang="en-US" sz="1050" kern="0" dirty="0" smtClean="0">
                <a:solidFill>
                  <a:srgbClr val="3C230A"/>
                </a:solidFill>
                <a:latin typeface="Times New Roman"/>
              </a:rPr>
              <a:t> </a:t>
            </a:r>
            <a:r>
              <a:rPr lang="ru-RU" sz="1050" kern="0" dirty="0">
                <a:solidFill>
                  <a:srgbClr val="3C230A"/>
                </a:solidFill>
                <a:latin typeface="Times New Roman"/>
              </a:rPr>
              <a:t>Соглашения о ВТО</a:t>
            </a:r>
            <a:r>
              <a:rPr lang="ru-RU" sz="1050" kern="0" dirty="0" smtClean="0">
                <a:solidFill>
                  <a:srgbClr val="3C230A"/>
                </a:solidFill>
                <a:latin typeface="Times New Roman"/>
              </a:rPr>
              <a:t>). 201</a:t>
            </a:r>
            <a:r>
              <a:rPr lang="da-DK" sz="1050" kern="0" dirty="0">
                <a:solidFill>
                  <a:srgbClr val="3C230A"/>
                </a:solidFill>
                <a:latin typeface="Times New Roman"/>
              </a:rPr>
              <a:t>5</a:t>
            </a:r>
            <a:r>
              <a:rPr lang="ru-RU" sz="1050" kern="0" dirty="0" smtClean="0">
                <a:solidFill>
                  <a:srgbClr val="3C230A"/>
                </a:solidFill>
                <a:latin typeface="Times New Roman"/>
              </a:rPr>
              <a:t> г.: Генеральный Совет</a:t>
            </a:r>
            <a:r>
              <a:rPr lang="da-DK" sz="1050" kern="0" dirty="0" smtClean="0">
                <a:solidFill>
                  <a:srgbClr val="3C230A"/>
                </a:solidFill>
                <a:latin typeface="Times New Roman"/>
              </a:rPr>
              <a:t> </a:t>
            </a:r>
            <a:r>
              <a:rPr lang="ru-RU" sz="1050" kern="0" dirty="0" smtClean="0">
                <a:solidFill>
                  <a:srgbClr val="3C230A"/>
                </a:solidFill>
                <a:latin typeface="Times New Roman"/>
              </a:rPr>
              <a:t>предоставил </a:t>
            </a:r>
            <a:r>
              <a:rPr lang="en-GB" sz="1050" kern="0" dirty="0">
                <a:solidFill>
                  <a:srgbClr val="3C230A"/>
                </a:solidFill>
                <a:latin typeface="Times New Roman"/>
              </a:rPr>
              <a:t>7</a:t>
            </a:r>
            <a:r>
              <a:rPr lang="ru-RU" sz="1050" kern="0" dirty="0" smtClean="0">
                <a:solidFill>
                  <a:srgbClr val="3C230A"/>
                </a:solidFill>
                <a:latin typeface="Times New Roman"/>
              </a:rPr>
              <a:t> новых исключений; всего в 2015 г. </a:t>
            </a:r>
            <a:r>
              <a:rPr lang="ru-RU" sz="1050" kern="0" dirty="0">
                <a:solidFill>
                  <a:srgbClr val="3C230A"/>
                </a:solidFill>
                <a:latin typeface="Times New Roman"/>
              </a:rPr>
              <a:t>д</a:t>
            </a:r>
            <a:r>
              <a:rPr lang="ru-RU" sz="1050" kern="0" dirty="0" smtClean="0">
                <a:solidFill>
                  <a:srgbClr val="3C230A"/>
                </a:solidFill>
                <a:latin typeface="Times New Roman"/>
              </a:rPr>
              <a:t>ействовало 14 исключений: </a:t>
            </a:r>
            <a:r>
              <a:rPr lang="ru-RU" sz="1050" kern="0" dirty="0">
                <a:solidFill>
                  <a:srgbClr val="3C230A"/>
                </a:solidFill>
                <a:latin typeface="Times New Roman"/>
              </a:rPr>
              <a:t>документ WT/GC/</a:t>
            </a:r>
            <a:r>
              <a:rPr lang="ru-RU" sz="1050" kern="0" dirty="0" err="1">
                <a:solidFill>
                  <a:srgbClr val="3C230A"/>
                </a:solidFill>
                <a:latin typeface="Times New Roman"/>
              </a:rPr>
              <a:t>W</a:t>
            </a:r>
            <a:r>
              <a:rPr lang="ru-RU" sz="1050" kern="0" dirty="0">
                <a:solidFill>
                  <a:srgbClr val="3C230A"/>
                </a:solidFill>
                <a:latin typeface="Times New Roman"/>
              </a:rPr>
              <a:t>/</a:t>
            </a:r>
            <a:r>
              <a:rPr lang="ru-RU" sz="1050" kern="0" dirty="0" smtClean="0">
                <a:solidFill>
                  <a:srgbClr val="3C230A"/>
                </a:solidFill>
                <a:latin typeface="Times New Roman"/>
              </a:rPr>
              <a:t>713 от 19 января 2016 г. </a:t>
            </a:r>
          </a:p>
          <a:p>
            <a:pPr algn="just" defTabSz="457200">
              <a:buFont typeface="Arial"/>
              <a:buChar char="•"/>
            </a:pPr>
            <a:r>
              <a:rPr lang="ru-RU" sz="1050" kern="0" dirty="0">
                <a:solidFill>
                  <a:srgbClr val="3C230A"/>
                </a:solidFill>
                <a:latin typeface="Times New Roman"/>
              </a:rPr>
              <a:t>Решение об освобождении от обязательства на период более </a:t>
            </a:r>
            <a:r>
              <a:rPr lang="ru-RU" sz="1050" kern="0" dirty="0" smtClean="0">
                <a:solidFill>
                  <a:srgbClr val="3C230A"/>
                </a:solidFill>
                <a:latin typeface="Times New Roman"/>
              </a:rPr>
              <a:t>1 года </a:t>
            </a:r>
            <a:r>
              <a:rPr lang="ru-RU" sz="1050" kern="0" dirty="0">
                <a:solidFill>
                  <a:srgbClr val="3C230A"/>
                </a:solidFill>
                <a:latin typeface="Times New Roman"/>
              </a:rPr>
              <a:t>вновь рассматривается </a:t>
            </a:r>
            <a:r>
              <a:rPr lang="ru-RU" sz="1050" kern="0" dirty="0" smtClean="0">
                <a:solidFill>
                  <a:srgbClr val="3C230A"/>
                </a:solidFill>
                <a:latin typeface="Times New Roman"/>
              </a:rPr>
              <a:t>Министерской конференцией </a:t>
            </a:r>
            <a:r>
              <a:rPr lang="ru-RU" sz="1050" kern="0" dirty="0">
                <a:solidFill>
                  <a:srgbClr val="3C230A"/>
                </a:solidFill>
                <a:latin typeface="Times New Roman"/>
              </a:rPr>
              <a:t>не позднее чем через </a:t>
            </a:r>
            <a:r>
              <a:rPr lang="ru-RU" sz="1050" kern="0" dirty="0" smtClean="0">
                <a:solidFill>
                  <a:srgbClr val="3C230A"/>
                </a:solidFill>
                <a:latin typeface="Times New Roman"/>
              </a:rPr>
              <a:t>1 год </a:t>
            </a:r>
            <a:r>
              <a:rPr lang="ru-RU" sz="1050" kern="0" dirty="0">
                <a:solidFill>
                  <a:srgbClr val="3C230A"/>
                </a:solidFill>
                <a:latin typeface="Times New Roman"/>
              </a:rPr>
              <a:t>после его принятия, а затем ежегодно до его </a:t>
            </a:r>
            <a:r>
              <a:rPr lang="ru-RU" sz="1050" kern="0" dirty="0" smtClean="0">
                <a:solidFill>
                  <a:srgbClr val="3C230A"/>
                </a:solidFill>
                <a:latin typeface="Times New Roman"/>
              </a:rPr>
              <a:t>отмены </a:t>
            </a:r>
            <a:r>
              <a:rPr lang="ru-RU" sz="1050" kern="0" dirty="0">
                <a:solidFill>
                  <a:srgbClr val="3C230A"/>
                </a:solidFill>
                <a:latin typeface="Times New Roman"/>
              </a:rPr>
              <a:t>(ст. </a:t>
            </a:r>
            <a:r>
              <a:rPr lang="de-DE" sz="1050" kern="0" dirty="0">
                <a:solidFill>
                  <a:srgbClr val="3C230A"/>
                </a:solidFill>
                <a:latin typeface="Times New Roman"/>
              </a:rPr>
              <a:t>IX</a:t>
            </a:r>
            <a:r>
              <a:rPr lang="en-US" sz="1050" kern="0" dirty="0">
                <a:solidFill>
                  <a:srgbClr val="3C230A"/>
                </a:solidFill>
                <a:latin typeface="Times New Roman"/>
              </a:rPr>
              <a:t>:</a:t>
            </a:r>
            <a:r>
              <a:rPr lang="ru-RU" sz="1050" kern="0" dirty="0">
                <a:solidFill>
                  <a:srgbClr val="3C230A"/>
                </a:solidFill>
                <a:latin typeface="Times New Roman"/>
              </a:rPr>
              <a:t>4</a:t>
            </a:r>
            <a:r>
              <a:rPr lang="en-US" sz="1050" kern="0" dirty="0">
                <a:solidFill>
                  <a:srgbClr val="3C230A"/>
                </a:solidFill>
                <a:latin typeface="Times New Roman"/>
              </a:rPr>
              <a:t> </a:t>
            </a:r>
            <a:r>
              <a:rPr lang="ru-RU" sz="1050" kern="0" dirty="0">
                <a:solidFill>
                  <a:srgbClr val="3C230A"/>
                </a:solidFill>
                <a:latin typeface="Times New Roman"/>
              </a:rPr>
              <a:t>Соглашения о ВТО</a:t>
            </a:r>
            <a:r>
              <a:rPr lang="ru-RU" sz="1050" kern="0" dirty="0" smtClean="0">
                <a:solidFill>
                  <a:srgbClr val="3C230A"/>
                </a:solidFill>
                <a:latin typeface="Times New Roman"/>
              </a:rPr>
              <a:t>). При </a:t>
            </a:r>
            <a:r>
              <a:rPr lang="ru-RU" sz="1050" kern="0" dirty="0">
                <a:solidFill>
                  <a:srgbClr val="3C230A"/>
                </a:solidFill>
                <a:latin typeface="Times New Roman"/>
              </a:rPr>
              <a:t>каждом таком рассмотрении </a:t>
            </a:r>
            <a:r>
              <a:rPr lang="ru-RU" sz="1050" kern="0" dirty="0" smtClean="0">
                <a:solidFill>
                  <a:srgbClr val="3C230A"/>
                </a:solidFill>
                <a:latin typeface="Times New Roman"/>
              </a:rPr>
              <a:t>Министерская конференция / Генеральный Совет исследует </a:t>
            </a:r>
            <a:r>
              <a:rPr lang="ru-RU" sz="1050" kern="0" dirty="0">
                <a:solidFill>
                  <a:srgbClr val="3C230A"/>
                </a:solidFill>
                <a:latin typeface="Times New Roman"/>
              </a:rPr>
              <a:t>вопросы о наличии чрезвычайных обстоятельств, оправдывающих такое освобождение, а также о соблюдении всех его сроков и </a:t>
            </a:r>
            <a:r>
              <a:rPr lang="ru-RU" sz="1050" kern="0" dirty="0" smtClean="0">
                <a:solidFill>
                  <a:srgbClr val="3C230A"/>
                </a:solidFill>
                <a:latin typeface="Times New Roman"/>
              </a:rPr>
              <a:t>условий и – на </a:t>
            </a:r>
            <a:r>
              <a:rPr lang="ru-RU" sz="1050" kern="0" dirty="0">
                <a:solidFill>
                  <a:srgbClr val="3C230A"/>
                </a:solidFill>
                <a:latin typeface="Times New Roman"/>
              </a:rPr>
              <a:t>основе таких ежегодных рассмотрений </a:t>
            </a:r>
            <a:r>
              <a:rPr lang="ru-RU" sz="1050" kern="0" dirty="0" smtClean="0">
                <a:solidFill>
                  <a:srgbClr val="3C230A"/>
                </a:solidFill>
                <a:latin typeface="Times New Roman"/>
              </a:rPr>
              <a:t>– может </a:t>
            </a:r>
            <a:r>
              <a:rPr lang="ru-RU" sz="1050" kern="0" dirty="0">
                <a:solidFill>
                  <a:srgbClr val="3C230A"/>
                </a:solidFill>
                <a:latin typeface="Times New Roman"/>
              </a:rPr>
              <a:t>продлить действие такого решения, изменить или отменить его</a:t>
            </a:r>
            <a:r>
              <a:rPr lang="ru-RU" sz="1050" kern="0" dirty="0" smtClean="0">
                <a:solidFill>
                  <a:srgbClr val="3C230A"/>
                </a:solidFill>
                <a:latin typeface="Times New Roman"/>
              </a:rPr>
              <a:t>.</a:t>
            </a:r>
          </a:p>
          <a:p>
            <a:pPr algn="just" defTabSz="457200">
              <a:buFont typeface="Arial"/>
              <a:buChar char="•"/>
            </a:pPr>
            <a:r>
              <a:rPr lang="ru-RU" sz="1050" kern="0" dirty="0" smtClean="0">
                <a:solidFill>
                  <a:srgbClr val="3C230A"/>
                </a:solidFill>
                <a:latin typeface="Times New Roman"/>
              </a:rPr>
              <a:t>Одно из важнейших исключений – из </a:t>
            </a:r>
            <a:r>
              <a:rPr lang="ru-RU" sz="1050" kern="0" dirty="0" err="1" smtClean="0">
                <a:solidFill>
                  <a:srgbClr val="3C230A"/>
                </a:solidFill>
                <a:latin typeface="Times New Roman"/>
              </a:rPr>
              <a:t>РНБ</a:t>
            </a:r>
            <a:r>
              <a:rPr lang="ru-RU" sz="1050" kern="0" dirty="0" smtClean="0">
                <a:solidFill>
                  <a:srgbClr val="3C230A"/>
                </a:solidFill>
                <a:latin typeface="Times New Roman"/>
              </a:rPr>
              <a:t> – было дано ЕС и действовало с 2001 по 2007 гг. в отношении преференциального тарифа для товаров из стран Африки, Карибского бассейна и Тихого океана (в соответствии с соглашением Котону).</a:t>
            </a:r>
          </a:p>
          <a:p>
            <a:pPr algn="just" defTabSz="457200">
              <a:buFont typeface="Arial"/>
              <a:buChar char="•"/>
            </a:pPr>
            <a:r>
              <a:rPr lang="ru-RU" sz="1050" kern="0" dirty="0" smtClean="0">
                <a:solidFill>
                  <a:srgbClr val="3C230A"/>
                </a:solidFill>
                <a:latin typeface="Times New Roman"/>
              </a:rPr>
              <a:t>Исключения были даны также ЕС (для предоставления преференциального режима странам Западных Балкан – с целью поощрения экономического роста и восстановления), США (для освобождения от таможенных пошлин товаров из стран Африки южнее Сахары).</a:t>
            </a:r>
          </a:p>
          <a:p>
            <a:pPr algn="just" defTabSz="457200">
              <a:buFont typeface="Arial"/>
              <a:buChar char="•"/>
            </a:pPr>
            <a:r>
              <a:rPr lang="ru-RU" sz="1050" kern="0" dirty="0" smtClean="0">
                <a:solidFill>
                  <a:srgbClr val="3C230A"/>
                </a:solidFill>
                <a:latin typeface="Times New Roman"/>
              </a:rPr>
              <a:t>2003 г.: исключение из ст. </a:t>
            </a:r>
            <a:r>
              <a:rPr lang="de-DE" sz="1050" kern="0" dirty="0" smtClean="0">
                <a:solidFill>
                  <a:srgbClr val="3C230A"/>
                </a:solidFill>
                <a:latin typeface="Times New Roman"/>
              </a:rPr>
              <a:t>31(f) </a:t>
            </a:r>
            <a:r>
              <a:rPr lang="ru-RU" sz="1050" kern="0" dirty="0" smtClean="0">
                <a:solidFill>
                  <a:srgbClr val="3C230A"/>
                </a:solidFill>
                <a:latin typeface="Times New Roman"/>
              </a:rPr>
              <a:t>и </a:t>
            </a:r>
            <a:r>
              <a:rPr lang="de-DE" sz="1050" kern="0" dirty="0" smtClean="0">
                <a:solidFill>
                  <a:srgbClr val="3C230A"/>
                </a:solidFill>
                <a:latin typeface="Times New Roman"/>
              </a:rPr>
              <a:t>(h) </a:t>
            </a:r>
            <a:r>
              <a:rPr lang="ru-RU" sz="1050" kern="0" dirty="0" smtClean="0">
                <a:solidFill>
                  <a:srgbClr val="3C230A"/>
                </a:solidFill>
                <a:latin typeface="Times New Roman"/>
              </a:rPr>
              <a:t>ТРИПС для членов ВТО, производящих </a:t>
            </a:r>
            <a:r>
              <a:rPr lang="ru-RU" sz="1050" kern="0" dirty="0">
                <a:solidFill>
                  <a:srgbClr val="3C230A"/>
                </a:solidFill>
                <a:latin typeface="Times New Roman"/>
              </a:rPr>
              <a:t>по обязательной </a:t>
            </a:r>
            <a:r>
              <a:rPr lang="ru-RU" sz="1050" kern="0" dirty="0" smtClean="0">
                <a:solidFill>
                  <a:srgbClr val="3C230A"/>
                </a:solidFill>
                <a:latin typeface="Times New Roman"/>
              </a:rPr>
              <a:t>лицензии жизненно важные лекарства от ВИЧ, малярии и других смертельных заболеваний с целью экспорта в наименее развитые страны.</a:t>
            </a:r>
          </a:p>
          <a:p>
            <a:pPr algn="just" defTabSz="457200">
              <a:buFont typeface="Arial"/>
              <a:buChar char="•"/>
            </a:pPr>
            <a:r>
              <a:rPr lang="ru-RU" sz="1050" kern="0" dirty="0" smtClean="0">
                <a:solidFill>
                  <a:srgbClr val="3C230A"/>
                </a:solidFill>
                <a:latin typeface="Times New Roman"/>
              </a:rPr>
              <a:t>2006 г.: </a:t>
            </a:r>
            <a:r>
              <a:rPr lang="ru-RU" sz="1050" kern="0" dirty="0">
                <a:solidFill>
                  <a:srgbClr val="3C230A"/>
                </a:solidFill>
                <a:latin typeface="Times New Roman"/>
              </a:rPr>
              <a:t>исключение из ст. </a:t>
            </a:r>
            <a:r>
              <a:rPr lang="de-DE" sz="1050" kern="0" dirty="0" smtClean="0">
                <a:solidFill>
                  <a:srgbClr val="3C230A"/>
                </a:solidFill>
                <a:latin typeface="Times New Roman"/>
              </a:rPr>
              <a:t>I, XI </a:t>
            </a:r>
            <a:r>
              <a:rPr lang="ru-RU" sz="1050" kern="0" dirty="0" smtClean="0">
                <a:solidFill>
                  <a:srgbClr val="3C230A"/>
                </a:solidFill>
                <a:latin typeface="Times New Roman"/>
              </a:rPr>
              <a:t>и </a:t>
            </a:r>
            <a:r>
              <a:rPr lang="de-DE" sz="1050" kern="0" dirty="0" smtClean="0">
                <a:solidFill>
                  <a:srgbClr val="3C230A"/>
                </a:solidFill>
                <a:latin typeface="Times New Roman"/>
              </a:rPr>
              <a:t>XIII </a:t>
            </a:r>
            <a:r>
              <a:rPr lang="ru-RU" sz="1050" kern="0" dirty="0" smtClean="0">
                <a:solidFill>
                  <a:srgbClr val="3C230A"/>
                </a:solidFill>
                <a:latin typeface="Times New Roman"/>
              </a:rPr>
              <a:t>ГАТТ-1994 для </a:t>
            </a:r>
            <a:r>
              <a:rPr lang="ru-RU" sz="1050" kern="0" dirty="0">
                <a:solidFill>
                  <a:srgbClr val="3C230A"/>
                </a:solidFill>
                <a:latin typeface="Times New Roman"/>
              </a:rPr>
              <a:t>членов ВТО, </a:t>
            </a:r>
            <a:r>
              <a:rPr lang="ru-RU" sz="1050" kern="0" dirty="0" smtClean="0">
                <a:solidFill>
                  <a:srgbClr val="3C230A"/>
                </a:solidFill>
                <a:latin typeface="Times New Roman"/>
              </a:rPr>
              <a:t>принимающих меры в рамках </a:t>
            </a:r>
            <a:r>
              <a:rPr lang="ru-RU" sz="1050" kern="0" dirty="0" err="1" smtClean="0">
                <a:solidFill>
                  <a:srgbClr val="3C230A"/>
                </a:solidFill>
                <a:latin typeface="Times New Roman"/>
              </a:rPr>
              <a:t>Кимберлийского</a:t>
            </a:r>
            <a:r>
              <a:rPr lang="ru-RU" sz="1050" kern="0" dirty="0" smtClean="0">
                <a:solidFill>
                  <a:srgbClr val="3C230A"/>
                </a:solidFill>
                <a:latin typeface="Times New Roman"/>
              </a:rPr>
              <a:t> процесса, направленные на запрет торговли «кровавыми бриллиантами».</a:t>
            </a:r>
          </a:p>
          <a:p>
            <a:pPr algn="just" defTabSz="457200">
              <a:buFont typeface="Arial"/>
              <a:buChar char="•"/>
            </a:pPr>
            <a:r>
              <a:rPr lang="ru-RU" sz="1050" kern="0" dirty="0" smtClean="0">
                <a:solidFill>
                  <a:srgbClr val="3C230A"/>
                </a:solidFill>
                <a:latin typeface="Times New Roman"/>
              </a:rPr>
              <a:t>2012 г.: исключение для ЕС из ст. </a:t>
            </a:r>
            <a:r>
              <a:rPr lang="de-DE" sz="1050" kern="0" dirty="0" smtClean="0">
                <a:solidFill>
                  <a:srgbClr val="3C230A"/>
                </a:solidFill>
                <a:latin typeface="Times New Roman"/>
              </a:rPr>
              <a:t>I</a:t>
            </a:r>
            <a:r>
              <a:rPr lang="ru-RU" sz="1050" kern="0" dirty="0" smtClean="0">
                <a:solidFill>
                  <a:srgbClr val="3C230A"/>
                </a:solidFill>
                <a:latin typeface="Times New Roman"/>
              </a:rPr>
              <a:t> и </a:t>
            </a:r>
            <a:r>
              <a:rPr lang="de-DE" sz="1050" kern="0" dirty="0" smtClean="0">
                <a:solidFill>
                  <a:srgbClr val="3C230A"/>
                </a:solidFill>
                <a:latin typeface="Times New Roman"/>
              </a:rPr>
              <a:t>XIII </a:t>
            </a:r>
            <a:r>
              <a:rPr lang="ru-RU" sz="1050" kern="0" dirty="0" smtClean="0">
                <a:solidFill>
                  <a:srgbClr val="3C230A"/>
                </a:solidFill>
                <a:latin typeface="Times New Roman"/>
              </a:rPr>
              <a:t>ГАТТ-1994 для ЕС на отмену импортных пошлин на определенные товары из Пакистана, чтобы помочь ему восстановиться после разрушительного наводнения в 2010 г.</a:t>
            </a:r>
          </a:p>
          <a:p>
            <a:pPr algn="just" defTabSz="457200">
              <a:buFont typeface="Arial"/>
              <a:buChar char="•"/>
            </a:pPr>
            <a:r>
              <a:rPr lang="ru-RU" sz="1050" kern="0" dirty="0" smtClean="0">
                <a:solidFill>
                  <a:srgbClr val="3C230A"/>
                </a:solidFill>
                <a:latin typeface="Times New Roman"/>
              </a:rPr>
              <a:t>ЕС – бананы (1997 г.): ЕС считал, что исключение из ст. </a:t>
            </a:r>
            <a:r>
              <a:rPr lang="de-DE" sz="1050" kern="0" dirty="0" smtClean="0">
                <a:solidFill>
                  <a:srgbClr val="3C230A"/>
                </a:solidFill>
                <a:latin typeface="Times New Roman"/>
              </a:rPr>
              <a:t>I</a:t>
            </a:r>
            <a:r>
              <a:rPr lang="en-US" sz="1050" kern="0" dirty="0" smtClean="0">
                <a:solidFill>
                  <a:srgbClr val="3C230A"/>
                </a:solidFill>
                <a:latin typeface="Times New Roman"/>
              </a:rPr>
              <a:t>:1 </a:t>
            </a:r>
            <a:r>
              <a:rPr lang="ru-RU" sz="1050" kern="0" dirty="0" smtClean="0">
                <a:solidFill>
                  <a:srgbClr val="3C230A"/>
                </a:solidFill>
                <a:latin typeface="Times New Roman"/>
              </a:rPr>
              <a:t>ГАТТ-1994 для Соглашения Ломе (ЕС – страны </a:t>
            </a:r>
            <a:r>
              <a:rPr lang="ru-RU" sz="1050" kern="0" dirty="0" err="1" smtClean="0">
                <a:solidFill>
                  <a:srgbClr val="3C230A"/>
                </a:solidFill>
                <a:latin typeface="Times New Roman"/>
              </a:rPr>
              <a:t>АСР</a:t>
            </a:r>
            <a:r>
              <a:rPr lang="ru-RU" sz="1050" kern="0" dirty="0" smtClean="0">
                <a:solidFill>
                  <a:srgbClr val="3C230A"/>
                </a:solidFill>
                <a:latin typeface="Times New Roman"/>
              </a:rPr>
              <a:t>) охватывает также ст. </a:t>
            </a:r>
            <a:r>
              <a:rPr lang="de-DE" sz="1050" kern="0" dirty="0" smtClean="0">
                <a:solidFill>
                  <a:srgbClr val="3C230A"/>
                </a:solidFill>
                <a:latin typeface="Times New Roman"/>
              </a:rPr>
              <a:t>XIII </a:t>
            </a:r>
            <a:r>
              <a:rPr lang="ru-RU" sz="1050" kern="0" dirty="0" smtClean="0">
                <a:solidFill>
                  <a:srgbClr val="3C230A"/>
                </a:solidFill>
                <a:latin typeface="Times New Roman"/>
              </a:rPr>
              <a:t>ГАТТ-1994, но Апелляционный орган с этим не согласился.</a:t>
            </a:r>
          </a:p>
          <a:p>
            <a:pPr algn="just" defTabSz="457200">
              <a:buFont typeface="Arial"/>
              <a:buChar char="•"/>
            </a:pPr>
            <a:r>
              <a:rPr lang="ru-RU" sz="1050" kern="0" dirty="0" smtClean="0">
                <a:solidFill>
                  <a:srgbClr val="3C230A"/>
                </a:solidFill>
                <a:latin typeface="Times New Roman"/>
              </a:rPr>
              <a:t>Отказы: ст. </a:t>
            </a:r>
            <a:r>
              <a:rPr lang="de-DE" sz="1050" kern="0" dirty="0" smtClean="0">
                <a:solidFill>
                  <a:srgbClr val="3C230A"/>
                </a:solidFill>
                <a:latin typeface="Times New Roman"/>
              </a:rPr>
              <a:t>XIII</a:t>
            </a:r>
            <a:r>
              <a:rPr lang="en-US" sz="1050" kern="0" dirty="0" smtClean="0">
                <a:solidFill>
                  <a:srgbClr val="3C230A"/>
                </a:solidFill>
                <a:latin typeface="Times New Roman"/>
              </a:rPr>
              <a:t>:1</a:t>
            </a:r>
            <a:r>
              <a:rPr lang="ru-RU" sz="1050" kern="0" dirty="0" smtClean="0">
                <a:solidFill>
                  <a:srgbClr val="3C230A"/>
                </a:solidFill>
                <a:latin typeface="Times New Roman"/>
              </a:rPr>
              <a:t> Соглашения о </a:t>
            </a:r>
            <a:r>
              <a:rPr lang="ru-RU" sz="1050" kern="0" dirty="0">
                <a:solidFill>
                  <a:srgbClr val="3C230A"/>
                </a:solidFill>
                <a:latin typeface="Times New Roman"/>
              </a:rPr>
              <a:t>ВТО: «Настоящее Соглашение и Многосторонние торговые соглашения, содержащиеся в </a:t>
            </a:r>
            <a:r>
              <a:rPr lang="ru-RU" sz="1050" kern="0" dirty="0" smtClean="0">
                <a:solidFill>
                  <a:srgbClr val="3C230A"/>
                </a:solidFill>
                <a:latin typeface="Times New Roman"/>
              </a:rPr>
              <a:t>Приложениях 1 и 2, не </a:t>
            </a:r>
            <a:r>
              <a:rPr lang="ru-RU" sz="1050" kern="0" dirty="0">
                <a:solidFill>
                  <a:srgbClr val="3C230A"/>
                </a:solidFill>
                <a:latin typeface="Times New Roman"/>
              </a:rPr>
              <a:t>применяются между каким-либо одним членом и каким-либо другим членом, если любой из них на момент вступления одного из них в ВТО не согласен на такое </a:t>
            </a:r>
            <a:r>
              <a:rPr lang="ru-RU" sz="1050" kern="0" dirty="0" smtClean="0">
                <a:solidFill>
                  <a:srgbClr val="3C230A"/>
                </a:solidFill>
                <a:latin typeface="Times New Roman"/>
              </a:rPr>
              <a:t>применение». Однако член ВТО может заявить об этом только при присоединении нового государства к Соглашению о ВТО. Это решение должно быть сообщено Министерской конференции (или Генеральному </a:t>
            </a:r>
            <a:r>
              <a:rPr lang="ru-RU" sz="1050" kern="0" dirty="0">
                <a:solidFill>
                  <a:srgbClr val="3C230A"/>
                </a:solidFill>
                <a:latin typeface="Times New Roman"/>
              </a:rPr>
              <a:t>С</a:t>
            </a:r>
            <a:r>
              <a:rPr lang="ru-RU" sz="1050" kern="0" dirty="0" smtClean="0">
                <a:solidFill>
                  <a:srgbClr val="3C230A"/>
                </a:solidFill>
                <a:latin typeface="Times New Roman"/>
              </a:rPr>
              <a:t>овету) до принятия новым членов решения о присоединении. С 1995 г. этой возможностью пользовались 15 раз (из них 8 раз – США).</a:t>
            </a:r>
          </a:p>
          <a:p>
            <a:pPr algn="just" defTabSz="457200">
              <a:buFont typeface="Arial"/>
              <a:buChar char="•"/>
            </a:pPr>
            <a:r>
              <a:rPr lang="ru-RU" sz="1050" kern="0" dirty="0" smtClean="0">
                <a:solidFill>
                  <a:srgbClr val="3C230A"/>
                </a:solidFill>
                <a:latin typeface="Times New Roman"/>
              </a:rPr>
              <a:t>США ссылались на ст. </a:t>
            </a:r>
            <a:r>
              <a:rPr lang="ru-RU" sz="1050" kern="0" dirty="0">
                <a:solidFill>
                  <a:srgbClr val="3C230A"/>
                </a:solidFill>
                <a:latin typeface="Times New Roman"/>
              </a:rPr>
              <a:t>ст. </a:t>
            </a:r>
            <a:r>
              <a:rPr lang="de-DE" sz="1050" kern="0" dirty="0">
                <a:solidFill>
                  <a:srgbClr val="3C230A"/>
                </a:solidFill>
                <a:latin typeface="Times New Roman"/>
              </a:rPr>
              <a:t>XIII</a:t>
            </a:r>
            <a:r>
              <a:rPr lang="en-US" sz="1050" kern="0" dirty="0">
                <a:solidFill>
                  <a:srgbClr val="3C230A"/>
                </a:solidFill>
                <a:latin typeface="Times New Roman"/>
              </a:rPr>
              <a:t>:1</a:t>
            </a:r>
            <a:r>
              <a:rPr lang="ru-RU" sz="1050" kern="0" dirty="0">
                <a:solidFill>
                  <a:srgbClr val="3C230A"/>
                </a:solidFill>
                <a:latin typeface="Times New Roman"/>
              </a:rPr>
              <a:t> Соглашения о </a:t>
            </a:r>
            <a:r>
              <a:rPr lang="ru-RU" sz="1050" kern="0" dirty="0" smtClean="0">
                <a:solidFill>
                  <a:srgbClr val="3C230A"/>
                </a:solidFill>
                <a:latin typeface="Times New Roman"/>
              </a:rPr>
              <a:t>ВТО, чтобы отказать в применении к России </a:t>
            </a:r>
            <a:r>
              <a:rPr lang="ru-RU" sz="1050" kern="0" dirty="0" err="1" smtClean="0">
                <a:solidFill>
                  <a:srgbClr val="3C230A"/>
                </a:solidFill>
                <a:latin typeface="Times New Roman"/>
              </a:rPr>
              <a:t>РНБ</a:t>
            </a:r>
            <a:r>
              <a:rPr lang="ru-RU" sz="1050" kern="0" dirty="0" smtClean="0">
                <a:solidFill>
                  <a:srgbClr val="3C230A"/>
                </a:solidFill>
                <a:latin typeface="Times New Roman"/>
              </a:rPr>
              <a:t> (поскольку США были недовольны тем, как Россия применяет свои </a:t>
            </a:r>
            <a:r>
              <a:rPr lang="ru-RU" sz="1050" kern="0" dirty="0" err="1" smtClean="0">
                <a:solidFill>
                  <a:srgbClr val="3C230A"/>
                </a:solidFill>
                <a:latin typeface="Times New Roman"/>
              </a:rPr>
              <a:t>СФС</a:t>
            </a:r>
            <a:r>
              <a:rPr lang="ru-RU" sz="1050" kern="0" dirty="0" smtClean="0">
                <a:solidFill>
                  <a:srgbClr val="3C230A"/>
                </a:solidFill>
                <a:latin typeface="Times New Roman"/>
              </a:rPr>
              <a:t> меры к мясу из США и как в России защищаются права на интеллектуальную собственность). Однако в декабре 2012 г. США наконец-то отменили поправку </a:t>
            </a:r>
            <a:r>
              <a:rPr lang="ru-RU" sz="1050" kern="0" dirty="0" err="1" smtClean="0">
                <a:solidFill>
                  <a:srgbClr val="3C230A"/>
                </a:solidFill>
                <a:latin typeface="Times New Roman"/>
              </a:rPr>
              <a:t>Джэксона-Вэника</a:t>
            </a:r>
            <a:r>
              <a:rPr lang="ru-RU" sz="1050" kern="0" dirty="0" smtClean="0">
                <a:solidFill>
                  <a:srgbClr val="3C230A"/>
                </a:solidFill>
                <a:latin typeface="Times New Roman"/>
              </a:rPr>
              <a:t>, предоставив тем самым России </a:t>
            </a:r>
            <a:r>
              <a:rPr lang="ru-RU" sz="1050" kern="0" dirty="0" err="1" smtClean="0">
                <a:solidFill>
                  <a:srgbClr val="3C230A"/>
                </a:solidFill>
                <a:latin typeface="Times New Roman"/>
              </a:rPr>
              <a:t>РНБ</a:t>
            </a:r>
            <a:r>
              <a:rPr lang="ru-RU" sz="1050" kern="0" dirty="0" smtClean="0">
                <a:solidFill>
                  <a:srgbClr val="3C230A"/>
                </a:solidFill>
                <a:latin typeface="Times New Roman"/>
              </a:rPr>
              <a:t>.</a:t>
            </a:r>
          </a:p>
          <a:p>
            <a:pPr algn="just" defTabSz="457200">
              <a:buFont typeface="Arial"/>
              <a:buChar char="•"/>
            </a:pPr>
            <a:endParaRPr lang="ru-RU" sz="1050" kern="0" dirty="0">
              <a:solidFill>
                <a:srgbClr val="3C230A"/>
              </a:solidFill>
              <a:latin typeface="Times New Roman"/>
            </a:endParaRPr>
          </a:p>
        </p:txBody>
      </p:sp>
      <p:sp>
        <p:nvSpPr>
          <p:cNvPr id="5" name="Slide Number Placeholder 4"/>
          <p:cNvSpPr>
            <a:spLocks noGrp="1"/>
          </p:cNvSpPr>
          <p:nvPr>
            <p:ph type="sldNum" sz="quarter" idx="12"/>
          </p:nvPr>
        </p:nvSpPr>
        <p:spPr/>
        <p:txBody>
          <a:bodyPr/>
          <a:lstStyle/>
          <a:p>
            <a:fld id="{D6B5C6E0-1DA3-4D5F-BBB9-FE86C9799D92}" type="slidenum">
              <a:rPr lang="en-US" smtClean="0"/>
              <a:t>22</a:t>
            </a:fld>
            <a:endParaRPr lang="en-US"/>
          </a:p>
        </p:txBody>
      </p:sp>
      <p:pic>
        <p:nvPicPr>
          <p:cNvPr id="7" name="Picture 2"/>
          <p:cNvPicPr>
            <a:picLocks noChangeAspect="1" noChangeArrowheads="1"/>
          </p:cNvPicPr>
          <p:nvPr/>
        </p:nvPicPr>
        <p:blipFill>
          <a:blip r:embed="rId2">
            <a:duotone>
              <a:prstClr val="black"/>
              <a:schemeClr val="accent6">
                <a:tint val="45000"/>
                <a:satMod val="400000"/>
              </a:schemeClr>
            </a:duotone>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76211" y="914400"/>
            <a:ext cx="8791575" cy="115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220737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382000" cy="838200"/>
          </a:xfrm>
        </p:spPr>
        <p:txBody>
          <a:bodyPr vert="horz" lIns="91440" tIns="45720" rIns="91440" bIns="45720" rtlCol="0" anchor="ctr">
            <a:normAutofit fontScale="90000"/>
          </a:bodyPr>
          <a:lstStyle/>
          <a:p>
            <a:pPr algn="l"/>
            <a:r>
              <a:rPr lang="ru-RU" sz="2800" b="1" kern="0" dirty="0" smtClean="0">
                <a:solidFill>
                  <a:srgbClr val="00A3DF"/>
                </a:solidFill>
                <a:latin typeface="Times New Roman"/>
              </a:rPr>
              <a:t>Выход, приостановление членства и исключение из ВТО</a:t>
            </a:r>
            <a:endParaRPr lang="en-US" sz="2800" b="1" kern="0" dirty="0">
              <a:solidFill>
                <a:srgbClr val="00A3DF"/>
              </a:solidFill>
              <a:latin typeface="Times New Roman"/>
            </a:endParaRPr>
          </a:p>
        </p:txBody>
      </p:sp>
      <p:sp>
        <p:nvSpPr>
          <p:cNvPr id="3" name="Content Placeholder 2"/>
          <p:cNvSpPr>
            <a:spLocks noGrp="1"/>
          </p:cNvSpPr>
          <p:nvPr>
            <p:ph idx="1"/>
          </p:nvPr>
        </p:nvSpPr>
        <p:spPr>
          <a:xfrm>
            <a:off x="228600" y="731519"/>
            <a:ext cx="8686800" cy="5974081"/>
          </a:xfrm>
        </p:spPr>
        <p:txBody>
          <a:bodyPr>
            <a:noAutofit/>
          </a:bodyPr>
          <a:lstStyle/>
          <a:p>
            <a:pPr algn="just" defTabSz="457200">
              <a:buFont typeface="Arial"/>
              <a:buChar char="•"/>
            </a:pPr>
            <a:r>
              <a:rPr lang="ru-RU" sz="1600" kern="0" dirty="0">
                <a:solidFill>
                  <a:srgbClr val="3C230A"/>
                </a:solidFill>
                <a:latin typeface="Times New Roman"/>
              </a:rPr>
              <a:t>Ст. </a:t>
            </a:r>
            <a:r>
              <a:rPr lang="de-DE" sz="1600" kern="0" dirty="0" smtClean="0">
                <a:solidFill>
                  <a:srgbClr val="3C230A"/>
                </a:solidFill>
                <a:latin typeface="Times New Roman"/>
              </a:rPr>
              <a:t>XV</a:t>
            </a:r>
            <a:r>
              <a:rPr lang="en-US" sz="1600" kern="0" dirty="0" smtClean="0">
                <a:solidFill>
                  <a:srgbClr val="3C230A"/>
                </a:solidFill>
                <a:latin typeface="Times New Roman"/>
              </a:rPr>
              <a:t>:</a:t>
            </a:r>
            <a:r>
              <a:rPr lang="ru-RU" sz="1600" kern="0" dirty="0" smtClean="0">
                <a:solidFill>
                  <a:srgbClr val="3C230A"/>
                </a:solidFill>
                <a:latin typeface="Times New Roman"/>
              </a:rPr>
              <a:t>1 </a:t>
            </a:r>
            <a:r>
              <a:rPr lang="ru-RU" sz="1600" kern="0" dirty="0">
                <a:solidFill>
                  <a:srgbClr val="3C230A"/>
                </a:solidFill>
                <a:latin typeface="Times New Roman"/>
              </a:rPr>
              <a:t>Соглашения о ВТО: </a:t>
            </a:r>
            <a:r>
              <a:rPr lang="ru-RU" sz="1600" kern="0" dirty="0" smtClean="0">
                <a:solidFill>
                  <a:srgbClr val="3C230A"/>
                </a:solidFill>
                <a:latin typeface="Times New Roman"/>
              </a:rPr>
              <a:t>«</a:t>
            </a:r>
            <a:r>
              <a:rPr lang="ru-RU" sz="1600" kern="0" dirty="0">
                <a:solidFill>
                  <a:srgbClr val="3C230A"/>
                </a:solidFill>
                <a:latin typeface="Times New Roman"/>
              </a:rPr>
              <a:t>Любой член может выйти из настоящего Соглашения. Такой выход распространяется как на настоящее Соглашение, так и на Многосторонние торговые соглашения и вступает в силу после истечения шести месяцев с даты получения Генеральным директором ВТО письменного уведомления о </a:t>
            </a:r>
            <a:r>
              <a:rPr lang="ru-RU" sz="1600" kern="0" dirty="0" smtClean="0">
                <a:solidFill>
                  <a:srgbClr val="3C230A"/>
                </a:solidFill>
                <a:latin typeface="Times New Roman"/>
              </a:rPr>
              <a:t>выходе». Таким образом, выход – это вариант «всё или ничего»; не может быть ВТО </a:t>
            </a:r>
            <a:r>
              <a:rPr lang="de-DE" sz="1600" kern="0" dirty="0" smtClean="0">
                <a:solidFill>
                  <a:srgbClr val="3C230A"/>
                </a:solidFill>
                <a:latin typeface="Times New Roman"/>
              </a:rPr>
              <a:t>à la </a:t>
            </a:r>
            <a:r>
              <a:rPr lang="de-DE" sz="1600" kern="0" dirty="0" err="1" smtClean="0">
                <a:solidFill>
                  <a:srgbClr val="3C230A"/>
                </a:solidFill>
                <a:latin typeface="Times New Roman"/>
              </a:rPr>
              <a:t>carte</a:t>
            </a:r>
            <a:r>
              <a:rPr lang="ru-RU" sz="1600" kern="0" dirty="0" smtClean="0">
                <a:solidFill>
                  <a:srgbClr val="3C230A"/>
                </a:solidFill>
                <a:latin typeface="Times New Roman"/>
              </a:rPr>
              <a:t>. Однако до сих пор ни один член ВТО не вышел из ВТО.</a:t>
            </a:r>
          </a:p>
          <a:p>
            <a:pPr algn="just" defTabSz="457200">
              <a:buFont typeface="Arial"/>
              <a:buChar char="•"/>
            </a:pPr>
            <a:r>
              <a:rPr lang="ru-RU" sz="1600" kern="0" dirty="0">
                <a:solidFill>
                  <a:srgbClr val="3C230A"/>
                </a:solidFill>
                <a:latin typeface="Times New Roman"/>
              </a:rPr>
              <a:t>Группа стран Карибского бассейна, производящих бананы, грозили выходом, будучи разочарованными </a:t>
            </a:r>
            <a:r>
              <a:rPr lang="ru-RU" sz="1600" kern="0" dirty="0" smtClean="0">
                <a:solidFill>
                  <a:srgbClr val="3C230A"/>
                </a:solidFill>
                <a:latin typeface="Times New Roman"/>
              </a:rPr>
              <a:t>исходом </a:t>
            </a:r>
            <a:r>
              <a:rPr lang="ru-RU" sz="1600" kern="0" dirty="0">
                <a:solidFill>
                  <a:srgbClr val="3C230A"/>
                </a:solidFill>
                <a:latin typeface="Times New Roman"/>
              </a:rPr>
              <a:t>дела «ЕС – Б</a:t>
            </a:r>
            <a:r>
              <a:rPr lang="ru-RU" sz="1600" kern="0" dirty="0" smtClean="0">
                <a:solidFill>
                  <a:srgbClr val="3C230A"/>
                </a:solidFill>
                <a:latin typeface="Times New Roman"/>
              </a:rPr>
              <a:t>ананы </a:t>
            </a:r>
            <a:r>
              <a:rPr lang="de-DE" sz="1600" kern="0" dirty="0">
                <a:solidFill>
                  <a:srgbClr val="3C230A"/>
                </a:solidFill>
                <a:latin typeface="Times New Roman"/>
              </a:rPr>
              <a:t>III</a:t>
            </a:r>
            <a:r>
              <a:rPr lang="en-US" sz="1600" kern="0" dirty="0">
                <a:solidFill>
                  <a:srgbClr val="3C230A"/>
                </a:solidFill>
                <a:latin typeface="Times New Roman"/>
              </a:rPr>
              <a:t> </a:t>
            </a:r>
            <a:r>
              <a:rPr lang="ru-RU" sz="1600" kern="0" dirty="0">
                <a:solidFill>
                  <a:srgbClr val="3C230A"/>
                </a:solidFill>
                <a:latin typeface="Times New Roman"/>
              </a:rPr>
              <a:t>(1997 г.)», но не сделали этого.</a:t>
            </a:r>
          </a:p>
          <a:p>
            <a:pPr algn="just" defTabSz="457200">
              <a:buFont typeface="Arial"/>
              <a:buChar char="•"/>
            </a:pPr>
            <a:r>
              <a:rPr lang="ru-RU" sz="1600" kern="0" dirty="0" smtClean="0">
                <a:solidFill>
                  <a:srgbClr val="3C230A"/>
                </a:solidFill>
                <a:latin typeface="Times New Roman"/>
              </a:rPr>
              <a:t>Соглашение о ВТО не предусматривает приостановления членства или исключения члена из ВТО. Однако исключение возможно за непринятие определенных изменений к соглашениям ВТО.</a:t>
            </a:r>
          </a:p>
          <a:p>
            <a:pPr algn="just" defTabSz="457200">
              <a:buFont typeface="Arial"/>
              <a:buChar char="•"/>
            </a:pPr>
            <a:r>
              <a:rPr lang="ru-RU" sz="1600" kern="0" dirty="0" smtClean="0">
                <a:solidFill>
                  <a:srgbClr val="3C230A"/>
                </a:solidFill>
                <a:latin typeface="Times New Roman"/>
              </a:rPr>
              <a:t>Исключение из ВТО или приостановление членства также не предусмотрены для членов, систематически нарушающим обязательства по соглашениям ВТО. Однако </a:t>
            </a:r>
            <a:r>
              <a:rPr lang="ru-RU" sz="1600" kern="0" dirty="0" err="1" smtClean="0">
                <a:solidFill>
                  <a:srgbClr val="3C230A"/>
                </a:solidFill>
                <a:latin typeface="Times New Roman"/>
              </a:rPr>
              <a:t>ОРС</a:t>
            </a:r>
            <a:r>
              <a:rPr lang="ru-RU" sz="1600" kern="0" dirty="0" smtClean="0">
                <a:solidFill>
                  <a:srgbClr val="3C230A"/>
                </a:solidFill>
                <a:latin typeface="Times New Roman"/>
              </a:rPr>
              <a:t> может дать разрешение на принятие контрмер по ст. 22.6 ДРС</a:t>
            </a:r>
            <a:r>
              <a:rPr lang="ru-RU" sz="1600" kern="0" dirty="0">
                <a:solidFill>
                  <a:srgbClr val="3C230A"/>
                </a:solidFill>
                <a:latin typeface="Times New Roman"/>
              </a:rPr>
              <a:t> </a:t>
            </a:r>
            <a:r>
              <a:rPr lang="ru-RU" sz="1600" kern="0" dirty="0" smtClean="0">
                <a:solidFill>
                  <a:srgbClr val="3C230A"/>
                </a:solidFill>
                <a:latin typeface="Times New Roman"/>
              </a:rPr>
              <a:t>-  в виде приостановления уступок и других обязательств по отношению к члену ВТО, признанному не соблюдающим решение ОРС.</a:t>
            </a:r>
          </a:p>
          <a:p>
            <a:pPr algn="just" defTabSz="457200">
              <a:buFont typeface="Arial"/>
              <a:buChar char="•"/>
            </a:pPr>
            <a:r>
              <a:rPr lang="ru-RU" sz="1600" kern="0" dirty="0" smtClean="0">
                <a:solidFill>
                  <a:srgbClr val="3C230A"/>
                </a:solidFill>
                <a:latin typeface="Times New Roman"/>
              </a:rPr>
              <a:t>Не предусмотрено и исключение из ВТО члена, виновного в грубом нарушении прав человека и совершении актов агрессии.</a:t>
            </a:r>
            <a:endParaRPr lang="ru-RU" sz="1600" kern="0" dirty="0">
              <a:solidFill>
                <a:srgbClr val="3C230A"/>
              </a:solidFill>
              <a:latin typeface="Times New Roman"/>
            </a:endParaRPr>
          </a:p>
        </p:txBody>
      </p:sp>
      <p:sp>
        <p:nvSpPr>
          <p:cNvPr id="5" name="Slide Number Placeholder 4"/>
          <p:cNvSpPr>
            <a:spLocks noGrp="1"/>
          </p:cNvSpPr>
          <p:nvPr>
            <p:ph type="sldNum" sz="quarter" idx="12"/>
          </p:nvPr>
        </p:nvSpPr>
        <p:spPr/>
        <p:txBody>
          <a:bodyPr/>
          <a:lstStyle/>
          <a:p>
            <a:fld id="{D6B5C6E0-1DA3-4D5F-BBB9-FE86C9799D92}" type="slidenum">
              <a:rPr lang="en-US" smtClean="0"/>
              <a:t>23</a:t>
            </a:fld>
            <a:endParaRPr lang="en-US"/>
          </a:p>
        </p:txBody>
      </p:sp>
      <p:pic>
        <p:nvPicPr>
          <p:cNvPr id="7" name="Picture 2"/>
          <p:cNvPicPr>
            <a:picLocks noChangeAspect="1" noChangeArrowheads="1"/>
          </p:cNvPicPr>
          <p:nvPr/>
        </p:nvPicPr>
        <p:blipFill>
          <a:blip r:embed="rId2">
            <a:duotone>
              <a:prstClr val="black"/>
              <a:schemeClr val="accent6">
                <a:tint val="45000"/>
                <a:satMod val="400000"/>
              </a:schemeClr>
            </a:duotone>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83831" y="673576"/>
            <a:ext cx="8791575" cy="115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260032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vert="horz" lIns="91440" tIns="45720" rIns="91440" bIns="45720" rtlCol="0" anchor="ctr">
            <a:normAutofit/>
          </a:bodyPr>
          <a:lstStyle/>
          <a:p>
            <a:pPr algn="l"/>
            <a:r>
              <a:rPr lang="ru-RU" sz="2800" b="1" kern="0" dirty="0" smtClean="0">
                <a:solidFill>
                  <a:srgbClr val="00A3DF"/>
                </a:solidFill>
                <a:latin typeface="Times New Roman"/>
              </a:rPr>
              <a:t>Органы ВТО</a:t>
            </a:r>
            <a:endParaRPr lang="en-US" sz="2800" b="1" kern="0" dirty="0">
              <a:solidFill>
                <a:srgbClr val="00A3DF"/>
              </a:solidFill>
              <a:latin typeface="Times New Roman"/>
            </a:endParaRPr>
          </a:p>
        </p:txBody>
      </p:sp>
      <p:sp>
        <p:nvSpPr>
          <p:cNvPr id="3" name="Content Placeholder 2"/>
          <p:cNvSpPr>
            <a:spLocks noGrp="1"/>
          </p:cNvSpPr>
          <p:nvPr>
            <p:ph idx="1"/>
          </p:nvPr>
        </p:nvSpPr>
        <p:spPr>
          <a:xfrm>
            <a:off x="176211" y="972344"/>
            <a:ext cx="8891589" cy="5580856"/>
          </a:xfrm>
        </p:spPr>
        <p:txBody>
          <a:bodyPr vert="horz" lIns="91440" tIns="45720" rIns="91440" bIns="45720" rtlCol="0">
            <a:normAutofit/>
          </a:bodyPr>
          <a:lstStyle/>
          <a:p>
            <a:pPr algn="just" defTabSz="457200">
              <a:buFont typeface="Arial"/>
            </a:pPr>
            <a:r>
              <a:rPr lang="ru-RU" sz="1400" kern="0" dirty="0" smtClean="0">
                <a:solidFill>
                  <a:srgbClr val="3C230A"/>
                </a:solidFill>
                <a:latin typeface="Times New Roman"/>
              </a:rPr>
              <a:t>Для выполнения функций и задач ВТО Соглашение о ВТО</a:t>
            </a:r>
            <a:r>
              <a:rPr lang="en-GB" sz="1400" kern="0" dirty="0" smtClean="0">
                <a:solidFill>
                  <a:srgbClr val="3C230A"/>
                </a:solidFill>
                <a:latin typeface="Times New Roman"/>
              </a:rPr>
              <a:t> </a:t>
            </a:r>
            <a:r>
              <a:rPr lang="ru-RU" sz="1400" kern="0" dirty="0" smtClean="0">
                <a:solidFill>
                  <a:srgbClr val="3C230A"/>
                </a:solidFill>
                <a:latin typeface="Times New Roman"/>
              </a:rPr>
              <a:t>предусматривает многообразные органы данной международной организации. </a:t>
            </a:r>
            <a:endParaRPr lang="en-GB" sz="1400" kern="0" dirty="0" smtClean="0">
              <a:solidFill>
                <a:srgbClr val="3C230A"/>
              </a:solidFill>
              <a:latin typeface="Times New Roman"/>
            </a:endParaRPr>
          </a:p>
          <a:p>
            <a:pPr algn="just" defTabSz="457200">
              <a:buFont typeface="Arial"/>
            </a:pPr>
            <a:r>
              <a:rPr lang="ru-RU" sz="1400" kern="0" dirty="0" smtClean="0">
                <a:solidFill>
                  <a:srgbClr val="3C230A"/>
                </a:solidFill>
                <a:latin typeface="Times New Roman"/>
              </a:rPr>
              <a:t>Ст. </a:t>
            </a:r>
            <a:r>
              <a:rPr lang="de-DE" sz="1400" kern="0" dirty="0" smtClean="0">
                <a:solidFill>
                  <a:srgbClr val="3C230A"/>
                </a:solidFill>
                <a:latin typeface="Times New Roman"/>
              </a:rPr>
              <a:t>IV</a:t>
            </a:r>
            <a:r>
              <a:rPr lang="ru-RU" sz="1400" kern="0" dirty="0" smtClean="0">
                <a:solidFill>
                  <a:srgbClr val="3C230A"/>
                </a:solidFill>
                <a:latin typeface="Times New Roman"/>
              </a:rPr>
              <a:t> Соглашения о ВТО – институциональная структура ВТО: </a:t>
            </a:r>
          </a:p>
          <a:p>
            <a:pPr lvl="1" algn="just" defTabSz="457200">
              <a:buFontTx/>
              <a:buChar char="-"/>
            </a:pPr>
            <a:r>
              <a:rPr lang="ru-RU" sz="1400" kern="0" dirty="0" smtClean="0">
                <a:solidFill>
                  <a:srgbClr val="3C230A"/>
                </a:solidFill>
                <a:latin typeface="Times New Roman"/>
              </a:rPr>
              <a:t>Министерская конференция; </a:t>
            </a:r>
          </a:p>
          <a:p>
            <a:pPr lvl="1" algn="just" defTabSz="457200">
              <a:buFontTx/>
              <a:buChar char="-"/>
            </a:pPr>
            <a:r>
              <a:rPr lang="ru-RU" sz="1400" kern="0" dirty="0">
                <a:solidFill>
                  <a:srgbClr val="3C230A"/>
                </a:solidFill>
                <a:latin typeface="Times New Roman"/>
              </a:rPr>
              <a:t>Генеральный совет (= </a:t>
            </a:r>
            <a:r>
              <a:rPr lang="ru-RU" sz="1400" kern="0" dirty="0" smtClean="0">
                <a:solidFill>
                  <a:srgbClr val="3C230A"/>
                </a:solidFill>
                <a:latin typeface="Times New Roman"/>
              </a:rPr>
              <a:t>Орган по разрешению споров </a:t>
            </a:r>
            <a:r>
              <a:rPr lang="ru-RU" sz="1400" kern="0" dirty="0">
                <a:solidFill>
                  <a:srgbClr val="3C230A"/>
                </a:solidFill>
                <a:latin typeface="Times New Roman"/>
              </a:rPr>
              <a:t>и </a:t>
            </a:r>
            <a:r>
              <a:rPr lang="ru-RU" sz="1400" kern="0" dirty="0" smtClean="0">
                <a:solidFill>
                  <a:srgbClr val="3C230A"/>
                </a:solidFill>
                <a:latin typeface="Times New Roman"/>
              </a:rPr>
              <a:t>Орган </a:t>
            </a:r>
            <a:r>
              <a:rPr lang="ru-RU" sz="1400" kern="0" dirty="0">
                <a:solidFill>
                  <a:srgbClr val="3C230A"/>
                </a:solidFill>
                <a:latin typeface="Times New Roman"/>
              </a:rPr>
              <a:t>по проведению обзора торговой </a:t>
            </a:r>
            <a:r>
              <a:rPr lang="ru-RU" sz="1400" kern="0" dirty="0" smtClean="0">
                <a:solidFill>
                  <a:srgbClr val="3C230A"/>
                </a:solidFill>
                <a:latin typeface="Times New Roman"/>
              </a:rPr>
              <a:t>политики)</a:t>
            </a:r>
          </a:p>
          <a:p>
            <a:pPr lvl="1" algn="just" defTabSz="457200">
              <a:buFontTx/>
              <a:buChar char="-"/>
            </a:pPr>
            <a:r>
              <a:rPr lang="ru-RU" sz="1400" kern="0" dirty="0" smtClean="0">
                <a:solidFill>
                  <a:srgbClr val="3C230A"/>
                </a:solidFill>
                <a:latin typeface="Times New Roman"/>
              </a:rPr>
              <a:t>Совет </a:t>
            </a:r>
            <a:r>
              <a:rPr lang="ru-RU" sz="1400" kern="0" dirty="0">
                <a:solidFill>
                  <a:srgbClr val="3C230A"/>
                </a:solidFill>
                <a:latin typeface="Times New Roman"/>
              </a:rPr>
              <a:t>по торговле </a:t>
            </a:r>
            <a:r>
              <a:rPr lang="ru-RU" sz="1400" kern="0" dirty="0" smtClean="0">
                <a:solidFill>
                  <a:srgbClr val="3C230A"/>
                </a:solidFill>
                <a:latin typeface="Times New Roman"/>
              </a:rPr>
              <a:t>товарами</a:t>
            </a:r>
          </a:p>
          <a:p>
            <a:pPr lvl="1" algn="just" defTabSz="457200">
              <a:buFontTx/>
              <a:buChar char="-"/>
            </a:pPr>
            <a:r>
              <a:rPr lang="ru-RU" sz="1400" kern="0" dirty="0" smtClean="0">
                <a:solidFill>
                  <a:srgbClr val="3C230A"/>
                </a:solidFill>
                <a:latin typeface="Times New Roman"/>
              </a:rPr>
              <a:t>Совет </a:t>
            </a:r>
            <a:r>
              <a:rPr lang="ru-RU" sz="1400" kern="0" dirty="0">
                <a:solidFill>
                  <a:srgbClr val="3C230A"/>
                </a:solidFill>
                <a:latin typeface="Times New Roman"/>
              </a:rPr>
              <a:t>по торговле </a:t>
            </a:r>
            <a:r>
              <a:rPr lang="ru-RU" sz="1400" kern="0" dirty="0" smtClean="0">
                <a:solidFill>
                  <a:srgbClr val="3C230A"/>
                </a:solidFill>
                <a:latin typeface="Times New Roman"/>
              </a:rPr>
              <a:t>услугами</a:t>
            </a:r>
          </a:p>
          <a:p>
            <a:pPr lvl="1" algn="just" defTabSz="457200">
              <a:buFontTx/>
              <a:buChar char="-"/>
            </a:pPr>
            <a:r>
              <a:rPr lang="ru-RU" sz="1400" kern="0" dirty="0" smtClean="0">
                <a:solidFill>
                  <a:srgbClr val="3C230A"/>
                </a:solidFill>
                <a:latin typeface="Times New Roman"/>
              </a:rPr>
              <a:t>Совет </a:t>
            </a:r>
            <a:r>
              <a:rPr lang="ru-RU" sz="1400" kern="0" dirty="0">
                <a:solidFill>
                  <a:srgbClr val="3C230A"/>
                </a:solidFill>
                <a:latin typeface="Times New Roman"/>
              </a:rPr>
              <a:t>по торговым аспектам прав интеллектуальной </a:t>
            </a:r>
            <a:r>
              <a:rPr lang="ru-RU" sz="1400" kern="0" dirty="0" smtClean="0">
                <a:solidFill>
                  <a:srgbClr val="3C230A"/>
                </a:solidFill>
                <a:latin typeface="Times New Roman"/>
              </a:rPr>
              <a:t>собственности</a:t>
            </a:r>
          </a:p>
          <a:p>
            <a:pPr lvl="1" algn="just" defTabSz="457200">
              <a:buFontTx/>
              <a:buChar char="-"/>
            </a:pPr>
            <a:r>
              <a:rPr lang="ru-RU" sz="1400" kern="0" dirty="0" smtClean="0">
                <a:solidFill>
                  <a:srgbClr val="3C230A"/>
                </a:solidFill>
                <a:latin typeface="Times New Roman"/>
              </a:rPr>
              <a:t>Комитеты:</a:t>
            </a:r>
          </a:p>
          <a:p>
            <a:pPr marL="1200150" lvl="2" indent="-342900" algn="just" defTabSz="457200">
              <a:buAutoNum type="alphaLcParenR"/>
            </a:pPr>
            <a:r>
              <a:rPr lang="ru-RU" sz="1400" kern="0" dirty="0">
                <a:solidFill>
                  <a:srgbClr val="3C230A"/>
                </a:solidFill>
                <a:latin typeface="Times New Roman"/>
              </a:rPr>
              <a:t>по торговле и </a:t>
            </a:r>
            <a:r>
              <a:rPr lang="ru-RU" sz="1400" kern="0" dirty="0" smtClean="0">
                <a:solidFill>
                  <a:srgbClr val="3C230A"/>
                </a:solidFill>
                <a:latin typeface="Times New Roman"/>
              </a:rPr>
              <a:t>развитию,</a:t>
            </a:r>
          </a:p>
          <a:p>
            <a:pPr marL="1200150" lvl="2" indent="-342900" algn="just" defTabSz="457200">
              <a:buAutoNum type="alphaLcParenR"/>
            </a:pPr>
            <a:r>
              <a:rPr lang="ru-RU" sz="1400" kern="0" dirty="0" smtClean="0">
                <a:solidFill>
                  <a:srgbClr val="3C230A"/>
                </a:solidFill>
                <a:latin typeface="Times New Roman"/>
              </a:rPr>
              <a:t>по </a:t>
            </a:r>
            <a:r>
              <a:rPr lang="ru-RU" sz="1400" kern="0" dirty="0">
                <a:solidFill>
                  <a:srgbClr val="3C230A"/>
                </a:solidFill>
                <a:latin typeface="Times New Roman"/>
              </a:rPr>
              <a:t>ограничениям в связи с платежным балансом </a:t>
            </a:r>
            <a:endParaRPr lang="ru-RU" sz="1400" kern="0" dirty="0" smtClean="0">
              <a:solidFill>
                <a:srgbClr val="3C230A"/>
              </a:solidFill>
              <a:latin typeface="Times New Roman"/>
            </a:endParaRPr>
          </a:p>
          <a:p>
            <a:pPr marL="1200150" lvl="2" indent="-342900" algn="just" defTabSz="457200">
              <a:buAutoNum type="alphaLcParenR"/>
            </a:pPr>
            <a:r>
              <a:rPr lang="ru-RU" sz="1400" kern="0" dirty="0" smtClean="0">
                <a:solidFill>
                  <a:srgbClr val="3C230A"/>
                </a:solidFill>
                <a:latin typeface="Times New Roman"/>
              </a:rPr>
              <a:t>по </a:t>
            </a:r>
            <a:r>
              <a:rPr lang="ru-RU" sz="1400" kern="0" dirty="0">
                <a:solidFill>
                  <a:srgbClr val="3C230A"/>
                </a:solidFill>
                <a:latin typeface="Times New Roman"/>
              </a:rPr>
              <a:t>бюджету, финансам и административным </a:t>
            </a:r>
            <a:r>
              <a:rPr lang="ru-RU" sz="1400" kern="0" dirty="0" smtClean="0">
                <a:solidFill>
                  <a:srgbClr val="3C230A"/>
                </a:solidFill>
                <a:latin typeface="Times New Roman"/>
              </a:rPr>
              <a:t>вопросам</a:t>
            </a:r>
          </a:p>
          <a:p>
            <a:pPr marL="1200150" lvl="2" indent="-342900" algn="just" defTabSz="457200">
              <a:buAutoNum type="alphaLcParenR"/>
            </a:pPr>
            <a:r>
              <a:rPr lang="de-DE" sz="1400" kern="0" dirty="0" smtClean="0">
                <a:solidFill>
                  <a:srgbClr val="3C230A"/>
                </a:solidFill>
                <a:latin typeface="Times New Roman"/>
              </a:rPr>
              <a:t>„</a:t>
            </a:r>
            <a:r>
              <a:rPr lang="ru-RU" sz="1400" kern="0" dirty="0">
                <a:solidFill>
                  <a:srgbClr val="3C230A"/>
                </a:solidFill>
                <a:latin typeface="Times New Roman"/>
              </a:rPr>
              <a:t>любые другие комитеты с такими функциями, которые </a:t>
            </a:r>
            <a:r>
              <a:rPr lang="ru-RU" sz="1400" kern="0" dirty="0" smtClean="0">
                <a:solidFill>
                  <a:srgbClr val="3C230A"/>
                </a:solidFill>
                <a:latin typeface="Times New Roman"/>
              </a:rPr>
              <a:t>Министерская конференция сочтет </a:t>
            </a:r>
            <a:r>
              <a:rPr lang="ru-RU" sz="1400" kern="0" dirty="0">
                <a:solidFill>
                  <a:srgbClr val="3C230A"/>
                </a:solidFill>
                <a:latin typeface="Times New Roman"/>
              </a:rPr>
              <a:t>необходимыми</a:t>
            </a:r>
            <a:r>
              <a:rPr lang="ru-RU" sz="1400" kern="0" dirty="0" smtClean="0">
                <a:solidFill>
                  <a:srgbClr val="3C230A"/>
                </a:solidFill>
                <a:latin typeface="Times New Roman"/>
              </a:rPr>
              <a:t>».</a:t>
            </a:r>
          </a:p>
          <a:p>
            <a:pPr marL="342900" lvl="2" indent="-342900" defTabSz="457200">
              <a:buFont typeface="Arial"/>
              <a:buChar char="•"/>
            </a:pPr>
            <a:r>
              <a:rPr lang="ru-RU" sz="1400" kern="0" dirty="0" smtClean="0">
                <a:solidFill>
                  <a:srgbClr val="3C230A"/>
                </a:solidFill>
                <a:latin typeface="Times New Roman"/>
              </a:rPr>
              <a:t>См. организационную структуру ВТО: </a:t>
            </a:r>
            <a:r>
              <a:rPr lang="en-US" sz="1400" kern="0" dirty="0">
                <a:solidFill>
                  <a:srgbClr val="3C230A"/>
                </a:solidFill>
                <a:latin typeface="Times New Roman"/>
                <a:hlinkClick r:id="rId2"/>
              </a:rPr>
              <a:t>https://</a:t>
            </a:r>
            <a:r>
              <a:rPr lang="en-US" sz="1400" kern="0" dirty="0" smtClean="0">
                <a:solidFill>
                  <a:srgbClr val="3C230A"/>
                </a:solidFill>
                <a:latin typeface="Times New Roman"/>
                <a:hlinkClick r:id="rId2"/>
              </a:rPr>
              <a:t>www.wto.org/english/thewto_e/whatis_e/tif_e/org2_e.htm</a:t>
            </a:r>
            <a:r>
              <a:rPr lang="ru-RU" sz="1400" kern="0" dirty="0" smtClean="0">
                <a:solidFill>
                  <a:srgbClr val="3C230A"/>
                </a:solidFill>
                <a:latin typeface="Times New Roman"/>
              </a:rPr>
              <a:t>. Помимо указанных в ней органов, есть еще судебные и прочие неполитические органы.</a:t>
            </a:r>
          </a:p>
          <a:p>
            <a:pPr marL="342900" lvl="2" indent="-342900" defTabSz="457200">
              <a:buFont typeface="Arial"/>
              <a:buChar char="•"/>
            </a:pPr>
            <a:r>
              <a:rPr lang="ru-RU" sz="1400" kern="0" dirty="0" smtClean="0">
                <a:solidFill>
                  <a:srgbClr val="3C230A"/>
                </a:solidFill>
                <a:latin typeface="Times New Roman"/>
              </a:rPr>
              <a:t>В настоящее время: 35 постоянно действующих и около 30 временных (</a:t>
            </a:r>
            <a:r>
              <a:rPr lang="de-DE" sz="1400" kern="0" dirty="0" smtClean="0">
                <a:solidFill>
                  <a:srgbClr val="3C230A"/>
                </a:solidFill>
                <a:latin typeface="Times New Roman"/>
              </a:rPr>
              <a:t>ad hoc</a:t>
            </a:r>
            <a:r>
              <a:rPr lang="ru-RU" sz="1400" kern="0" dirty="0" smtClean="0">
                <a:solidFill>
                  <a:srgbClr val="3C230A"/>
                </a:solidFill>
                <a:latin typeface="Times New Roman"/>
              </a:rPr>
              <a:t>) органов. В 2012 г. они провели около 500 формальных и неформальных встреч. Для многих, особенно развивающихся стран (особенно не имеющих постоянных представительств при ВТО – около 20 стран) это – серьезная нагрузка. Многие государства имеют постоянные представительства, которые представляют свои страны </a:t>
            </a:r>
            <a:r>
              <a:rPr lang="ru-RU" sz="1400" u="sng" kern="0" dirty="0" smtClean="0">
                <a:solidFill>
                  <a:srgbClr val="3C230A"/>
                </a:solidFill>
                <a:latin typeface="Times New Roman"/>
              </a:rPr>
              <a:t>при всех международных организациях</a:t>
            </a:r>
            <a:r>
              <a:rPr lang="ru-RU" sz="1400" kern="0" dirty="0" smtClean="0">
                <a:solidFill>
                  <a:srgbClr val="3C230A"/>
                </a:solidFill>
                <a:latin typeface="Times New Roman"/>
              </a:rPr>
              <a:t> в Женеве (включая ООН и ВТО).</a:t>
            </a:r>
            <a:endParaRPr lang="ru-RU" sz="1400" kern="0" dirty="0">
              <a:solidFill>
                <a:srgbClr val="3C230A"/>
              </a:solidFill>
              <a:latin typeface="Times New Roman"/>
            </a:endParaRPr>
          </a:p>
          <a:p>
            <a:pPr marL="857250" lvl="2" indent="0" algn="just" defTabSz="457200">
              <a:buNone/>
            </a:pPr>
            <a:endParaRPr lang="ru-RU" sz="1800" kern="0" dirty="0">
              <a:solidFill>
                <a:srgbClr val="3C230A"/>
              </a:solidFill>
              <a:latin typeface="Times New Roman"/>
            </a:endParaRPr>
          </a:p>
        </p:txBody>
      </p:sp>
      <p:sp>
        <p:nvSpPr>
          <p:cNvPr id="5" name="Slide Number Placeholder 4"/>
          <p:cNvSpPr>
            <a:spLocks noGrp="1"/>
          </p:cNvSpPr>
          <p:nvPr>
            <p:ph type="sldNum" sz="quarter" idx="12"/>
          </p:nvPr>
        </p:nvSpPr>
        <p:spPr/>
        <p:txBody>
          <a:bodyPr/>
          <a:lstStyle/>
          <a:p>
            <a:fld id="{D6B5C6E0-1DA3-4D5F-BBB9-FE86C9799D92}" type="slidenum">
              <a:rPr lang="en-US" smtClean="0"/>
              <a:t>24</a:t>
            </a:fld>
            <a:endParaRPr lang="en-US"/>
          </a:p>
        </p:txBody>
      </p:sp>
      <p:pic>
        <p:nvPicPr>
          <p:cNvPr id="7" name="Picture 2"/>
          <p:cNvPicPr>
            <a:picLocks noChangeAspect="1" noChangeArrowheads="1"/>
          </p:cNvPicPr>
          <p:nvPr/>
        </p:nvPicPr>
        <p:blipFill>
          <a:blip r:embed="rId3">
            <a:duotone>
              <a:prstClr val="black"/>
              <a:schemeClr val="accent6">
                <a:tint val="45000"/>
                <a:satMod val="400000"/>
              </a:schemeClr>
            </a:duotone>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76211" y="914400"/>
            <a:ext cx="8791575" cy="115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587173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228600"/>
            <a:ext cx="8229600" cy="1143000"/>
          </a:xfrm>
        </p:spPr>
        <p:txBody>
          <a:bodyPr>
            <a:normAutofit/>
          </a:bodyPr>
          <a:lstStyle/>
          <a:p>
            <a:pPr algn="l"/>
            <a:r>
              <a:rPr lang="ru-RU" sz="3200" b="1" kern="0" dirty="0">
                <a:solidFill>
                  <a:srgbClr val="00A3DF"/>
                </a:solidFill>
                <a:latin typeface="Times New Roman"/>
              </a:rPr>
              <a:t>Организационная структура ВТО</a:t>
            </a:r>
            <a:endParaRPr lang="da-DK" sz="3200" dirty="0"/>
          </a:p>
        </p:txBody>
      </p:sp>
      <p:pic>
        <p:nvPicPr>
          <p:cNvPr id="6" name="Pladsholder til indhold 5" descr="Screen Shot 2016-02-23 at 22.37.24.png"/>
          <p:cNvPicPr>
            <a:picLocks noGrp="1" noChangeAspect="1"/>
          </p:cNvPicPr>
          <p:nvPr>
            <p:ph idx="1"/>
          </p:nvPr>
        </p:nvPicPr>
        <p:blipFill>
          <a:blip r:embed="rId2" cstate="print">
            <a:extLst>
              <a:ext uri="{28A0092B-C50C-407E-A947-70E740481C1C}">
                <a14:useLocalDpi xmlns:a14="http://schemas.microsoft.com/office/drawing/2010/main" val="0"/>
              </a:ext>
            </a:extLst>
          </a:blip>
          <a:srcRect l="-5032" r="-5032"/>
          <a:stretch>
            <a:fillRect/>
          </a:stretch>
        </p:blipFill>
        <p:spPr>
          <a:xfrm>
            <a:off x="152400" y="838200"/>
            <a:ext cx="8839200" cy="5638799"/>
          </a:xfrm>
        </p:spPr>
      </p:pic>
      <p:sp>
        <p:nvSpPr>
          <p:cNvPr id="5" name="Pladsholder til diasnummer 4"/>
          <p:cNvSpPr>
            <a:spLocks noGrp="1"/>
          </p:cNvSpPr>
          <p:nvPr>
            <p:ph type="sldNum" sz="quarter" idx="12"/>
          </p:nvPr>
        </p:nvSpPr>
        <p:spPr/>
        <p:txBody>
          <a:bodyPr/>
          <a:lstStyle/>
          <a:p>
            <a:fld id="{D6B5C6E0-1DA3-4D5F-BBB9-FE86C9799D92}" type="slidenum">
              <a:rPr lang="en-US" smtClean="0"/>
              <a:t>25</a:t>
            </a:fld>
            <a:endParaRPr lang="en-US"/>
          </a:p>
        </p:txBody>
      </p:sp>
      <p:pic>
        <p:nvPicPr>
          <p:cNvPr id="7" name="Picture 2"/>
          <p:cNvPicPr>
            <a:picLocks noChangeAspect="1" noChangeArrowheads="1"/>
          </p:cNvPicPr>
          <p:nvPr/>
        </p:nvPicPr>
        <p:blipFill>
          <a:blip r:embed="rId3">
            <a:duotone>
              <a:prstClr val="black"/>
              <a:schemeClr val="accent6">
                <a:tint val="45000"/>
                <a:satMod val="400000"/>
              </a:schemeClr>
            </a:duotone>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228600" y="685800"/>
            <a:ext cx="8791575" cy="115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932092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382000" cy="838200"/>
          </a:xfrm>
        </p:spPr>
        <p:txBody>
          <a:bodyPr vert="horz" lIns="91440" tIns="45720" rIns="91440" bIns="45720" rtlCol="0" anchor="ctr">
            <a:normAutofit/>
          </a:bodyPr>
          <a:lstStyle/>
          <a:p>
            <a:pPr algn="l"/>
            <a:r>
              <a:rPr lang="ru-RU" sz="2800" b="1" kern="0" dirty="0" smtClean="0">
                <a:solidFill>
                  <a:srgbClr val="00A3DF"/>
                </a:solidFill>
                <a:latin typeface="Times New Roman"/>
              </a:rPr>
              <a:t>Министерская конференция</a:t>
            </a:r>
            <a:endParaRPr lang="en-US" sz="2800" b="1" kern="0" dirty="0">
              <a:solidFill>
                <a:srgbClr val="00A3DF"/>
              </a:solidFill>
              <a:latin typeface="Times New Roman"/>
            </a:endParaRPr>
          </a:p>
        </p:txBody>
      </p:sp>
      <p:sp>
        <p:nvSpPr>
          <p:cNvPr id="3" name="Content Placeholder 2"/>
          <p:cNvSpPr>
            <a:spLocks noGrp="1"/>
          </p:cNvSpPr>
          <p:nvPr>
            <p:ph idx="1"/>
          </p:nvPr>
        </p:nvSpPr>
        <p:spPr>
          <a:xfrm>
            <a:off x="228600" y="731519"/>
            <a:ext cx="8686800" cy="5974081"/>
          </a:xfrm>
        </p:spPr>
        <p:txBody>
          <a:bodyPr>
            <a:noAutofit/>
          </a:bodyPr>
          <a:lstStyle/>
          <a:p>
            <a:pPr algn="just" defTabSz="457200">
              <a:buFont typeface="Arial"/>
              <a:buChar char="•"/>
            </a:pPr>
            <a:r>
              <a:rPr lang="ru-RU" sz="1400" kern="0" dirty="0">
                <a:solidFill>
                  <a:srgbClr val="3C230A"/>
                </a:solidFill>
                <a:latin typeface="Times New Roman"/>
              </a:rPr>
              <a:t>Ст. </a:t>
            </a:r>
            <a:r>
              <a:rPr lang="de-DE" sz="1400" kern="0" dirty="0">
                <a:solidFill>
                  <a:srgbClr val="3C230A"/>
                </a:solidFill>
                <a:latin typeface="Times New Roman"/>
              </a:rPr>
              <a:t>I</a:t>
            </a:r>
            <a:r>
              <a:rPr lang="de-DE" sz="1400" kern="0" dirty="0" smtClean="0">
                <a:solidFill>
                  <a:srgbClr val="3C230A"/>
                </a:solidFill>
                <a:latin typeface="Times New Roman"/>
              </a:rPr>
              <a:t>V</a:t>
            </a:r>
            <a:r>
              <a:rPr lang="en-US" sz="1400" kern="0" dirty="0" smtClean="0">
                <a:solidFill>
                  <a:srgbClr val="3C230A"/>
                </a:solidFill>
                <a:latin typeface="Times New Roman"/>
              </a:rPr>
              <a:t>:</a:t>
            </a:r>
            <a:r>
              <a:rPr lang="ru-RU" sz="1400" kern="0" dirty="0" smtClean="0">
                <a:solidFill>
                  <a:srgbClr val="3C230A"/>
                </a:solidFill>
                <a:latin typeface="Times New Roman"/>
              </a:rPr>
              <a:t>1 </a:t>
            </a:r>
            <a:r>
              <a:rPr lang="ru-RU" sz="1400" kern="0" dirty="0">
                <a:solidFill>
                  <a:srgbClr val="3C230A"/>
                </a:solidFill>
                <a:latin typeface="Times New Roman"/>
              </a:rPr>
              <a:t>Соглашения о ВТО: </a:t>
            </a:r>
            <a:endParaRPr lang="de-DE" sz="1400" kern="0" dirty="0" smtClean="0">
              <a:solidFill>
                <a:srgbClr val="3C230A"/>
              </a:solidFill>
              <a:latin typeface="Times New Roman"/>
            </a:endParaRPr>
          </a:p>
          <a:p>
            <a:pPr lvl="1" algn="just" defTabSz="457200">
              <a:buFontTx/>
              <a:buChar char="-"/>
            </a:pPr>
            <a:r>
              <a:rPr lang="ru-RU" sz="1400" kern="0" dirty="0">
                <a:solidFill>
                  <a:srgbClr val="3C230A"/>
                </a:solidFill>
                <a:latin typeface="Times New Roman"/>
              </a:rPr>
              <a:t>Состоит из представителей всех членов ВТО;</a:t>
            </a:r>
          </a:p>
          <a:p>
            <a:pPr lvl="1" algn="just" defTabSz="457200">
              <a:buFontTx/>
              <a:buChar char="-"/>
            </a:pPr>
            <a:r>
              <a:rPr lang="ru-RU" sz="1400" kern="0" dirty="0">
                <a:solidFill>
                  <a:srgbClr val="3C230A"/>
                </a:solidFill>
                <a:latin typeface="Times New Roman"/>
              </a:rPr>
              <a:t>проводится не менее </a:t>
            </a:r>
            <a:r>
              <a:rPr lang="ru-RU" sz="1400" kern="0" dirty="0" smtClean="0">
                <a:solidFill>
                  <a:srgbClr val="3C230A"/>
                </a:solidFill>
                <a:latin typeface="Times New Roman"/>
              </a:rPr>
              <a:t>1 раза </a:t>
            </a:r>
            <a:r>
              <a:rPr lang="ru-RU" sz="1400" kern="0" dirty="0">
                <a:solidFill>
                  <a:srgbClr val="3C230A"/>
                </a:solidFill>
                <a:latin typeface="Times New Roman"/>
              </a:rPr>
              <a:t>каждые </a:t>
            </a:r>
            <a:r>
              <a:rPr lang="ru-RU" sz="1400" kern="0" dirty="0" smtClean="0">
                <a:solidFill>
                  <a:srgbClr val="3C230A"/>
                </a:solidFill>
                <a:latin typeface="Times New Roman"/>
              </a:rPr>
              <a:t>2 года;</a:t>
            </a:r>
          </a:p>
          <a:p>
            <a:pPr lvl="1" algn="just" defTabSz="457200">
              <a:buFontTx/>
              <a:buChar char="-"/>
            </a:pPr>
            <a:r>
              <a:rPr lang="ru-RU" sz="1400" kern="0" dirty="0" smtClean="0">
                <a:solidFill>
                  <a:srgbClr val="3C230A"/>
                </a:solidFill>
                <a:latin typeface="Times New Roman"/>
              </a:rPr>
              <a:t>выполняет </a:t>
            </a:r>
            <a:r>
              <a:rPr lang="ru-RU" sz="1400" kern="0" dirty="0">
                <a:solidFill>
                  <a:srgbClr val="3C230A"/>
                </a:solidFill>
                <a:latin typeface="Times New Roman"/>
              </a:rPr>
              <a:t>функции ВТО и предпринимает необходимые для этого </a:t>
            </a:r>
            <a:r>
              <a:rPr lang="ru-RU" sz="1400" kern="0" dirty="0" smtClean="0">
                <a:solidFill>
                  <a:srgbClr val="3C230A"/>
                </a:solidFill>
                <a:latin typeface="Times New Roman"/>
              </a:rPr>
              <a:t>меры;</a:t>
            </a:r>
          </a:p>
          <a:p>
            <a:pPr lvl="1" algn="just" defTabSz="457200">
              <a:buFontTx/>
              <a:buChar char="-"/>
            </a:pPr>
            <a:r>
              <a:rPr lang="ru-RU" sz="1400" kern="0" dirty="0" smtClean="0">
                <a:solidFill>
                  <a:srgbClr val="3C230A"/>
                </a:solidFill>
                <a:latin typeface="Times New Roman"/>
              </a:rPr>
              <a:t>имеет </a:t>
            </a:r>
            <a:r>
              <a:rPr lang="ru-RU" sz="1400" kern="0" dirty="0">
                <a:solidFill>
                  <a:srgbClr val="3C230A"/>
                </a:solidFill>
                <a:latin typeface="Times New Roman"/>
              </a:rPr>
              <a:t>полномочия принимать решения по всем вопросам, относящимся к любому из Многосторонних торговых </a:t>
            </a:r>
            <a:r>
              <a:rPr lang="ru-RU" sz="1400" kern="0" dirty="0" smtClean="0">
                <a:solidFill>
                  <a:srgbClr val="3C230A"/>
                </a:solidFill>
                <a:latin typeface="Times New Roman"/>
              </a:rPr>
              <a:t>соглашений (МТС), </a:t>
            </a:r>
            <a:r>
              <a:rPr lang="ru-RU" sz="1400" kern="0" dirty="0">
                <a:solidFill>
                  <a:srgbClr val="3C230A"/>
                </a:solidFill>
                <a:latin typeface="Times New Roman"/>
              </a:rPr>
              <a:t>если об этом попросит какой-либо </a:t>
            </a:r>
            <a:r>
              <a:rPr lang="ru-RU" sz="1400" kern="0" dirty="0" smtClean="0">
                <a:solidFill>
                  <a:srgbClr val="3C230A"/>
                </a:solidFill>
                <a:latin typeface="Times New Roman"/>
              </a:rPr>
              <a:t>член ВТО, </a:t>
            </a:r>
            <a:r>
              <a:rPr lang="ru-RU" sz="1400" kern="0" dirty="0">
                <a:solidFill>
                  <a:srgbClr val="3C230A"/>
                </a:solidFill>
                <a:latin typeface="Times New Roman"/>
              </a:rPr>
              <a:t>в соответствии с конкретными требованиями в отношении принятия решений, содержащимися </a:t>
            </a:r>
            <a:r>
              <a:rPr lang="ru-RU" sz="1400" kern="0" dirty="0" smtClean="0">
                <a:solidFill>
                  <a:srgbClr val="3C230A"/>
                </a:solidFill>
                <a:latin typeface="Times New Roman"/>
              </a:rPr>
              <a:t>в Соглашении о ВТО и </a:t>
            </a:r>
            <a:r>
              <a:rPr lang="ru-RU" sz="1400" kern="0" dirty="0">
                <a:solidFill>
                  <a:srgbClr val="3C230A"/>
                </a:solidFill>
                <a:latin typeface="Times New Roman"/>
              </a:rPr>
              <a:t>соответствующем </a:t>
            </a:r>
            <a:r>
              <a:rPr lang="ru-RU" sz="1400" kern="0" dirty="0" smtClean="0">
                <a:solidFill>
                  <a:srgbClr val="3C230A"/>
                </a:solidFill>
                <a:latin typeface="Times New Roman"/>
              </a:rPr>
              <a:t>МТС.</a:t>
            </a:r>
            <a:endParaRPr lang="ru-RU" sz="1400" kern="0" dirty="0">
              <a:solidFill>
                <a:srgbClr val="3C230A"/>
              </a:solidFill>
              <a:latin typeface="Times New Roman"/>
            </a:endParaRPr>
          </a:p>
          <a:p>
            <a:pPr algn="just" defTabSz="457200">
              <a:buFont typeface="Arial"/>
              <a:buChar char="•"/>
            </a:pPr>
            <a:r>
              <a:rPr lang="ru-RU" sz="1400" kern="0" dirty="0" smtClean="0">
                <a:solidFill>
                  <a:srgbClr val="3C230A"/>
                </a:solidFill>
                <a:latin typeface="Times New Roman"/>
              </a:rPr>
              <a:t>Министерская конференция – высший орган ВТО, состоящий из представителей всех членов ВТО на уровне министров.</a:t>
            </a:r>
          </a:p>
          <a:p>
            <a:pPr algn="just" defTabSz="457200">
              <a:buFont typeface="Arial"/>
              <a:buChar char="•"/>
            </a:pPr>
            <a:r>
              <a:rPr lang="ru-RU" sz="1400" kern="0" dirty="0" smtClean="0">
                <a:solidFill>
                  <a:srgbClr val="3C230A"/>
                </a:solidFill>
                <a:latin typeface="Times New Roman"/>
              </a:rPr>
              <a:t>Решения обязательны для членов. Можно ли добиться принудительного исполнения этих решений через ОРС ВТО?</a:t>
            </a:r>
          </a:p>
          <a:p>
            <a:pPr algn="just" defTabSz="457200">
              <a:buFont typeface="Arial"/>
              <a:buChar char="•"/>
            </a:pPr>
            <a:r>
              <a:rPr lang="ru-RU" sz="1400" kern="0" dirty="0" smtClean="0">
                <a:solidFill>
                  <a:srgbClr val="3C230A"/>
                </a:solidFill>
                <a:latin typeface="Times New Roman"/>
              </a:rPr>
              <a:t>Исключительные полномочия Министерской конференции:</a:t>
            </a:r>
            <a:endParaRPr lang="ru-RU" sz="1400" kern="0" dirty="0">
              <a:solidFill>
                <a:srgbClr val="3C230A"/>
              </a:solidFill>
              <a:latin typeface="Times New Roman"/>
            </a:endParaRPr>
          </a:p>
          <a:p>
            <a:pPr lvl="1" algn="just" defTabSz="457200">
              <a:buFont typeface="+mj-lt"/>
              <a:buAutoNum type="arabicPeriod"/>
            </a:pPr>
            <a:r>
              <a:rPr lang="ru-RU" sz="1400" kern="0" dirty="0">
                <a:solidFill>
                  <a:srgbClr val="3C230A"/>
                </a:solidFill>
                <a:latin typeface="Times New Roman"/>
              </a:rPr>
              <a:t>И</a:t>
            </a:r>
            <a:r>
              <a:rPr lang="ru-RU" sz="1400" kern="0" dirty="0" smtClean="0">
                <a:solidFill>
                  <a:srgbClr val="3C230A"/>
                </a:solidFill>
                <a:latin typeface="Times New Roman"/>
              </a:rPr>
              <a:t>сключительное </a:t>
            </a:r>
            <a:r>
              <a:rPr lang="ru-RU" sz="1400" kern="0" dirty="0">
                <a:solidFill>
                  <a:srgbClr val="3C230A"/>
                </a:solidFill>
                <a:latin typeface="Times New Roman"/>
              </a:rPr>
              <a:t>право принимать решения о толковании Соглашения о ВТО и </a:t>
            </a:r>
            <a:r>
              <a:rPr lang="ru-RU" sz="1400" kern="0" dirty="0" smtClean="0">
                <a:solidFill>
                  <a:srgbClr val="3C230A"/>
                </a:solidFill>
                <a:latin typeface="Times New Roman"/>
              </a:rPr>
              <a:t>МТС;</a:t>
            </a:r>
            <a:endParaRPr lang="ru-RU" sz="1400" kern="0" dirty="0">
              <a:solidFill>
                <a:srgbClr val="3C230A"/>
              </a:solidFill>
              <a:latin typeface="Times New Roman"/>
            </a:endParaRPr>
          </a:p>
          <a:p>
            <a:pPr lvl="1" algn="just" defTabSz="457200">
              <a:buFont typeface="+mj-lt"/>
              <a:buAutoNum type="arabicPeriod"/>
            </a:pPr>
            <a:r>
              <a:rPr lang="ru-RU" sz="1400" kern="0" dirty="0">
                <a:solidFill>
                  <a:srgbClr val="3C230A"/>
                </a:solidFill>
                <a:latin typeface="Times New Roman"/>
              </a:rPr>
              <a:t>Освобождение члена ВТО от обязательства, вытекающего из Соглашения о ВТО или МТС;</a:t>
            </a:r>
          </a:p>
          <a:p>
            <a:pPr lvl="1" algn="just" defTabSz="457200">
              <a:buFont typeface="+mj-lt"/>
              <a:buAutoNum type="arabicPeriod"/>
            </a:pPr>
            <a:r>
              <a:rPr lang="ru-RU" sz="1400" kern="0" dirty="0">
                <a:solidFill>
                  <a:srgbClr val="3C230A"/>
                </a:solidFill>
                <a:latin typeface="Times New Roman"/>
              </a:rPr>
              <a:t>Принятие поправок;</a:t>
            </a:r>
          </a:p>
          <a:p>
            <a:pPr lvl="1" algn="just" defTabSz="457200">
              <a:buFont typeface="+mj-lt"/>
              <a:buAutoNum type="arabicPeriod"/>
            </a:pPr>
            <a:r>
              <a:rPr lang="ru-RU" sz="1400" kern="0" dirty="0">
                <a:solidFill>
                  <a:srgbClr val="3C230A"/>
                </a:solidFill>
                <a:latin typeface="Times New Roman"/>
              </a:rPr>
              <a:t>Решения о присоединении новых членов к Соглашению о ВТО;</a:t>
            </a:r>
          </a:p>
          <a:p>
            <a:pPr lvl="1" algn="just" defTabSz="457200">
              <a:buFont typeface="+mj-lt"/>
              <a:buAutoNum type="arabicPeriod"/>
            </a:pPr>
            <a:r>
              <a:rPr lang="ru-RU" sz="1400" kern="0" dirty="0">
                <a:solidFill>
                  <a:srgbClr val="3C230A"/>
                </a:solidFill>
                <a:latin typeface="Times New Roman"/>
              </a:rPr>
              <a:t>Назначение Генерального Директора;</a:t>
            </a:r>
          </a:p>
          <a:p>
            <a:pPr lvl="1" algn="just" defTabSz="457200">
              <a:buFont typeface="+mj-lt"/>
              <a:buAutoNum type="arabicPeriod"/>
            </a:pPr>
            <a:r>
              <a:rPr lang="ru-RU" sz="1400" kern="0" dirty="0">
                <a:solidFill>
                  <a:srgbClr val="3C230A"/>
                </a:solidFill>
                <a:latin typeface="Times New Roman"/>
              </a:rPr>
              <a:t>Принятие правил поведения для персонала ВТО.</a:t>
            </a:r>
          </a:p>
          <a:p>
            <a:pPr algn="just" defTabSz="457200">
              <a:buFont typeface="Arial"/>
              <a:buChar char="•"/>
            </a:pPr>
            <a:r>
              <a:rPr lang="ru-RU" sz="1400" kern="0" dirty="0" smtClean="0">
                <a:solidFill>
                  <a:srgbClr val="3C230A"/>
                </a:solidFill>
                <a:latin typeface="Times New Roman"/>
              </a:rPr>
              <a:t>До сих пор было 10 конференций: Сингапур (1996 г.), Женева (1998, 2009 и 2011 гг.), Сиэтл (1999 г.), Доха (2001 г.), </a:t>
            </a:r>
            <a:r>
              <a:rPr lang="ru-RU" sz="1400" kern="0" dirty="0" err="1" smtClean="0">
                <a:solidFill>
                  <a:srgbClr val="3C230A"/>
                </a:solidFill>
                <a:latin typeface="Times New Roman"/>
              </a:rPr>
              <a:t>Канкун</a:t>
            </a:r>
            <a:r>
              <a:rPr lang="ru-RU" sz="1400" kern="0" dirty="0" smtClean="0">
                <a:solidFill>
                  <a:srgbClr val="3C230A"/>
                </a:solidFill>
                <a:latin typeface="Times New Roman"/>
              </a:rPr>
              <a:t> (2003 г.), Гонконг (2005 г.), Бали (2013 г.), Найроби (2015 г.). В 2007 г. Министерская конференция не была созвана из-за отсутствия прогресса по </a:t>
            </a:r>
            <a:r>
              <a:rPr lang="ru-RU" sz="1400" kern="0" dirty="0" err="1" smtClean="0">
                <a:solidFill>
                  <a:srgbClr val="3C230A"/>
                </a:solidFill>
                <a:latin typeface="Times New Roman"/>
              </a:rPr>
              <a:t>Дохийской</a:t>
            </a:r>
            <a:r>
              <a:rPr lang="ru-RU" sz="1400" kern="0" dirty="0" smtClean="0">
                <a:solidFill>
                  <a:srgbClr val="3C230A"/>
                </a:solidFill>
                <a:latin typeface="Times New Roman"/>
              </a:rPr>
              <a:t> повестке дня.</a:t>
            </a:r>
            <a:endParaRPr lang="ru-RU" sz="1400" kern="0" dirty="0">
              <a:solidFill>
                <a:srgbClr val="3C230A"/>
              </a:solidFill>
              <a:latin typeface="Times New Roman"/>
            </a:endParaRPr>
          </a:p>
        </p:txBody>
      </p:sp>
      <p:sp>
        <p:nvSpPr>
          <p:cNvPr id="5" name="Slide Number Placeholder 4"/>
          <p:cNvSpPr>
            <a:spLocks noGrp="1"/>
          </p:cNvSpPr>
          <p:nvPr>
            <p:ph type="sldNum" sz="quarter" idx="12"/>
          </p:nvPr>
        </p:nvSpPr>
        <p:spPr/>
        <p:txBody>
          <a:bodyPr/>
          <a:lstStyle/>
          <a:p>
            <a:fld id="{D6B5C6E0-1DA3-4D5F-BBB9-FE86C9799D92}" type="slidenum">
              <a:rPr lang="en-US" smtClean="0"/>
              <a:t>26</a:t>
            </a:fld>
            <a:endParaRPr lang="en-US"/>
          </a:p>
        </p:txBody>
      </p:sp>
      <p:pic>
        <p:nvPicPr>
          <p:cNvPr id="7" name="Picture 2"/>
          <p:cNvPicPr>
            <a:picLocks noChangeAspect="1" noChangeArrowheads="1"/>
          </p:cNvPicPr>
          <p:nvPr/>
        </p:nvPicPr>
        <p:blipFill>
          <a:blip r:embed="rId2">
            <a:duotone>
              <a:prstClr val="black"/>
              <a:schemeClr val="accent6">
                <a:tint val="45000"/>
                <a:satMod val="400000"/>
              </a:schemeClr>
            </a:duotone>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83831" y="673576"/>
            <a:ext cx="8791575" cy="115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818485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382000" cy="838200"/>
          </a:xfrm>
        </p:spPr>
        <p:txBody>
          <a:bodyPr vert="horz" lIns="91440" tIns="45720" rIns="91440" bIns="45720" rtlCol="0" anchor="ctr">
            <a:normAutofit/>
          </a:bodyPr>
          <a:lstStyle/>
          <a:p>
            <a:pPr algn="l"/>
            <a:r>
              <a:rPr lang="ru-RU" sz="2800" b="1" kern="0" dirty="0" smtClean="0">
                <a:solidFill>
                  <a:srgbClr val="00A3DF"/>
                </a:solidFill>
                <a:latin typeface="Times New Roman"/>
              </a:rPr>
              <a:t>Генеральный Совет</a:t>
            </a:r>
            <a:endParaRPr lang="en-US" sz="2800" b="1" kern="0" dirty="0">
              <a:solidFill>
                <a:srgbClr val="00A3DF"/>
              </a:solidFill>
              <a:latin typeface="Times New Roman"/>
            </a:endParaRPr>
          </a:p>
        </p:txBody>
      </p:sp>
      <p:sp>
        <p:nvSpPr>
          <p:cNvPr id="3" name="Content Placeholder 2"/>
          <p:cNvSpPr>
            <a:spLocks noGrp="1"/>
          </p:cNvSpPr>
          <p:nvPr>
            <p:ph idx="1"/>
          </p:nvPr>
        </p:nvSpPr>
        <p:spPr>
          <a:xfrm>
            <a:off x="228600" y="731519"/>
            <a:ext cx="8686800" cy="5974081"/>
          </a:xfrm>
        </p:spPr>
        <p:txBody>
          <a:bodyPr>
            <a:noAutofit/>
          </a:bodyPr>
          <a:lstStyle/>
          <a:p>
            <a:pPr algn="just" defTabSz="457200">
              <a:buFont typeface="Arial"/>
              <a:buChar char="•"/>
            </a:pPr>
            <a:r>
              <a:rPr lang="ru-RU" sz="1400" kern="0" dirty="0">
                <a:solidFill>
                  <a:srgbClr val="3C230A"/>
                </a:solidFill>
                <a:latin typeface="Times New Roman"/>
              </a:rPr>
              <a:t>Ст. </a:t>
            </a:r>
            <a:r>
              <a:rPr lang="de-DE" sz="1400" kern="0" dirty="0">
                <a:solidFill>
                  <a:srgbClr val="3C230A"/>
                </a:solidFill>
                <a:latin typeface="Times New Roman"/>
              </a:rPr>
              <a:t>I</a:t>
            </a:r>
            <a:r>
              <a:rPr lang="de-DE" sz="1400" kern="0" dirty="0" smtClean="0">
                <a:solidFill>
                  <a:srgbClr val="3C230A"/>
                </a:solidFill>
                <a:latin typeface="Times New Roman"/>
              </a:rPr>
              <a:t>V</a:t>
            </a:r>
            <a:r>
              <a:rPr lang="en-US" sz="1400" kern="0" dirty="0" smtClean="0">
                <a:solidFill>
                  <a:srgbClr val="3C230A"/>
                </a:solidFill>
                <a:latin typeface="Times New Roman"/>
              </a:rPr>
              <a:t>:</a:t>
            </a:r>
            <a:r>
              <a:rPr lang="ru-RU" sz="1400" kern="0" dirty="0" smtClean="0">
                <a:solidFill>
                  <a:srgbClr val="3C230A"/>
                </a:solidFill>
                <a:latin typeface="Times New Roman"/>
              </a:rPr>
              <a:t>2 Соглашения </a:t>
            </a:r>
            <a:r>
              <a:rPr lang="ru-RU" sz="1400" kern="0" dirty="0">
                <a:solidFill>
                  <a:srgbClr val="3C230A"/>
                </a:solidFill>
                <a:latin typeface="Times New Roman"/>
              </a:rPr>
              <a:t>о ВТО: </a:t>
            </a:r>
            <a:endParaRPr lang="de-DE" sz="1400" kern="0" dirty="0" smtClean="0">
              <a:solidFill>
                <a:srgbClr val="3C230A"/>
              </a:solidFill>
              <a:latin typeface="Times New Roman"/>
            </a:endParaRPr>
          </a:p>
          <a:p>
            <a:pPr lvl="1" algn="just" defTabSz="457200">
              <a:buFontTx/>
              <a:buChar char="-"/>
            </a:pPr>
            <a:r>
              <a:rPr lang="ru-RU" sz="1400" kern="0" dirty="0">
                <a:solidFill>
                  <a:srgbClr val="3C230A"/>
                </a:solidFill>
                <a:latin typeface="Times New Roman"/>
              </a:rPr>
              <a:t>Состоит из представителей всех членов </a:t>
            </a:r>
            <a:r>
              <a:rPr lang="ru-RU" sz="1400" kern="0" dirty="0" smtClean="0">
                <a:solidFill>
                  <a:srgbClr val="3C230A"/>
                </a:solidFill>
                <a:latin typeface="Times New Roman"/>
              </a:rPr>
              <a:t>ВТО (на уровне послов членов ВТО при ВТО);</a:t>
            </a:r>
            <a:endParaRPr lang="ru-RU" sz="1400" kern="0" dirty="0">
              <a:solidFill>
                <a:srgbClr val="3C230A"/>
              </a:solidFill>
              <a:latin typeface="Times New Roman"/>
            </a:endParaRPr>
          </a:p>
          <a:p>
            <a:pPr lvl="1" algn="just" defTabSz="457200">
              <a:buFontTx/>
              <a:buChar char="-"/>
            </a:pPr>
            <a:r>
              <a:rPr lang="ru-RU" sz="1400" kern="0" dirty="0">
                <a:solidFill>
                  <a:srgbClr val="3C230A"/>
                </a:solidFill>
                <a:latin typeface="Times New Roman"/>
              </a:rPr>
              <a:t>С</a:t>
            </a:r>
            <a:r>
              <a:rPr lang="ru-RU" sz="1400" kern="0" dirty="0" smtClean="0">
                <a:solidFill>
                  <a:srgbClr val="3C230A"/>
                </a:solidFill>
                <a:latin typeface="Times New Roman"/>
              </a:rPr>
              <a:t>обирается </a:t>
            </a:r>
            <a:r>
              <a:rPr lang="ru-RU" sz="1400" kern="0" dirty="0">
                <a:solidFill>
                  <a:srgbClr val="3C230A"/>
                </a:solidFill>
                <a:latin typeface="Times New Roman"/>
              </a:rPr>
              <a:t>по мере </a:t>
            </a:r>
            <a:r>
              <a:rPr lang="ru-RU" sz="1400" kern="0" dirty="0" smtClean="0">
                <a:solidFill>
                  <a:srgbClr val="3C230A"/>
                </a:solidFill>
                <a:latin typeface="Times New Roman"/>
              </a:rPr>
              <a:t>необходимости (но не реже 1 раза в 2 месяца) в помещениях ВТО в Женеве;</a:t>
            </a:r>
            <a:endParaRPr lang="ru-RU" sz="1400" kern="0" dirty="0">
              <a:solidFill>
                <a:srgbClr val="3C230A"/>
              </a:solidFill>
              <a:latin typeface="Times New Roman"/>
            </a:endParaRPr>
          </a:p>
          <a:p>
            <a:pPr lvl="1" algn="just" defTabSz="457200">
              <a:buFontTx/>
              <a:buChar char="-"/>
            </a:pPr>
            <a:r>
              <a:rPr lang="ru-RU" sz="1400" kern="0" dirty="0">
                <a:solidFill>
                  <a:srgbClr val="3C230A"/>
                </a:solidFill>
                <a:latin typeface="Times New Roman"/>
              </a:rPr>
              <a:t>О</a:t>
            </a:r>
            <a:r>
              <a:rPr lang="ru-RU" sz="1400" kern="0" dirty="0" smtClean="0">
                <a:solidFill>
                  <a:srgbClr val="3C230A"/>
                </a:solidFill>
                <a:latin typeface="Times New Roman"/>
              </a:rPr>
              <a:t>существляет функции Министерской конференции </a:t>
            </a:r>
            <a:r>
              <a:rPr lang="ru-RU" sz="1400" kern="0" dirty="0">
                <a:solidFill>
                  <a:srgbClr val="3C230A"/>
                </a:solidFill>
                <a:latin typeface="Times New Roman"/>
              </a:rPr>
              <a:t>между ее </a:t>
            </a:r>
            <a:r>
              <a:rPr lang="ru-RU" sz="1400" kern="0" dirty="0" smtClean="0">
                <a:solidFill>
                  <a:srgbClr val="3C230A"/>
                </a:solidFill>
                <a:latin typeface="Times New Roman"/>
              </a:rPr>
              <a:t>заседаниями; </a:t>
            </a:r>
            <a:endParaRPr lang="ru-RU" sz="1400" kern="0" dirty="0">
              <a:solidFill>
                <a:srgbClr val="3C230A"/>
              </a:solidFill>
              <a:latin typeface="Times New Roman"/>
            </a:endParaRPr>
          </a:p>
          <a:p>
            <a:pPr lvl="1" algn="just" defTabSz="457200">
              <a:buFontTx/>
              <a:buChar char="-"/>
            </a:pPr>
            <a:r>
              <a:rPr lang="ru-RU" sz="1400" kern="0" dirty="0">
                <a:solidFill>
                  <a:srgbClr val="3C230A"/>
                </a:solidFill>
                <a:latin typeface="Times New Roman"/>
              </a:rPr>
              <a:t>Т</a:t>
            </a:r>
            <a:r>
              <a:rPr lang="ru-RU" sz="1400" kern="0" dirty="0" smtClean="0">
                <a:solidFill>
                  <a:srgbClr val="3C230A"/>
                </a:solidFill>
                <a:latin typeface="Times New Roman"/>
              </a:rPr>
              <a:t>акже </a:t>
            </a:r>
            <a:r>
              <a:rPr lang="ru-RU" sz="1400" kern="0" dirty="0">
                <a:solidFill>
                  <a:srgbClr val="3C230A"/>
                </a:solidFill>
                <a:latin typeface="Times New Roman"/>
              </a:rPr>
              <a:t>выполняет функции, предписанные ему Соглашением о ВТО;</a:t>
            </a:r>
          </a:p>
          <a:p>
            <a:pPr lvl="1" algn="just" defTabSz="457200">
              <a:buFontTx/>
              <a:buChar char="-"/>
            </a:pPr>
            <a:r>
              <a:rPr lang="ru-RU" sz="1400" kern="0" dirty="0">
                <a:solidFill>
                  <a:srgbClr val="3C230A"/>
                </a:solidFill>
                <a:latin typeface="Times New Roman"/>
              </a:rPr>
              <a:t>У</a:t>
            </a:r>
            <a:r>
              <a:rPr lang="ru-RU" sz="1400" kern="0" dirty="0" smtClean="0">
                <a:solidFill>
                  <a:srgbClr val="3C230A"/>
                </a:solidFill>
                <a:latin typeface="Times New Roman"/>
              </a:rPr>
              <a:t>станавливает </a:t>
            </a:r>
            <a:r>
              <a:rPr lang="ru-RU" sz="1400" kern="0" dirty="0">
                <a:solidFill>
                  <a:srgbClr val="3C230A"/>
                </a:solidFill>
                <a:latin typeface="Times New Roman"/>
              </a:rPr>
              <a:t>свои правила процедуры и утверждает правила процедуры </a:t>
            </a:r>
            <a:r>
              <a:rPr lang="ru-RU" sz="1400" kern="0" dirty="0" smtClean="0">
                <a:solidFill>
                  <a:srgbClr val="3C230A"/>
                </a:solidFill>
                <a:latin typeface="Times New Roman"/>
              </a:rPr>
              <a:t>Комитетов, образованных Министерской конференцией;</a:t>
            </a:r>
          </a:p>
          <a:p>
            <a:pPr lvl="1" algn="just" defTabSz="457200">
              <a:buFontTx/>
              <a:buChar char="-"/>
            </a:pPr>
            <a:r>
              <a:rPr lang="ru-RU" sz="1400" kern="0" dirty="0" smtClean="0">
                <a:solidFill>
                  <a:srgbClr val="3C230A"/>
                </a:solidFill>
                <a:latin typeface="Times New Roman"/>
              </a:rPr>
              <a:t>Каждый год выбирает председателя из числа членов ВТО. Это – высшее выборное лицо в ВТО. В 2016 г. это – Посол Фернандо де </a:t>
            </a:r>
            <a:r>
              <a:rPr lang="ru-RU" sz="1400" kern="0" dirty="0" err="1" smtClean="0">
                <a:solidFill>
                  <a:srgbClr val="3C230A"/>
                </a:solidFill>
                <a:latin typeface="Times New Roman"/>
              </a:rPr>
              <a:t>Матео</a:t>
            </a:r>
            <a:r>
              <a:rPr lang="ru-RU" sz="1400" kern="0" dirty="0" smtClean="0">
                <a:solidFill>
                  <a:srgbClr val="3C230A"/>
                </a:solidFill>
                <a:latin typeface="Times New Roman"/>
              </a:rPr>
              <a:t> (</a:t>
            </a:r>
            <a:r>
              <a:rPr lang="en-US" sz="1400" kern="0" dirty="0" smtClean="0">
                <a:solidFill>
                  <a:srgbClr val="3C230A"/>
                </a:solidFill>
                <a:latin typeface="Times New Roman"/>
              </a:rPr>
              <a:t>Fernando De M</a:t>
            </a:r>
            <a:r>
              <a:rPr lang="en-GB" sz="1400" kern="0" dirty="0" err="1" smtClean="0">
                <a:solidFill>
                  <a:srgbClr val="3C230A"/>
                </a:solidFill>
                <a:latin typeface="Times New Roman"/>
              </a:rPr>
              <a:t>ateo</a:t>
            </a:r>
            <a:r>
              <a:rPr lang="ru-RU" sz="1400" kern="0" dirty="0" smtClean="0">
                <a:solidFill>
                  <a:srgbClr val="3C230A"/>
                </a:solidFill>
                <a:latin typeface="Times New Roman"/>
              </a:rPr>
              <a:t>), Мексика. Обычно</a:t>
            </a:r>
            <a:r>
              <a:rPr lang="en-GB" sz="1400" kern="0" dirty="0" smtClean="0">
                <a:solidFill>
                  <a:srgbClr val="3C230A"/>
                </a:solidFill>
                <a:latin typeface="Times New Roman"/>
              </a:rPr>
              <a:t> </a:t>
            </a:r>
            <a:r>
              <a:rPr lang="ru-RU" sz="1400" kern="0" dirty="0" smtClean="0">
                <a:solidFill>
                  <a:srgbClr val="3C230A"/>
                </a:solidFill>
                <a:latin typeface="Times New Roman"/>
              </a:rPr>
              <a:t>в качестве председателя ГС чередуются послы из развитых и развивающихся государств-членов.</a:t>
            </a:r>
          </a:p>
          <a:p>
            <a:pPr marL="342900" lvl="1" indent="-342900" algn="just" defTabSz="457200">
              <a:buFont typeface="Arial"/>
              <a:buChar char="•"/>
            </a:pPr>
            <a:r>
              <a:rPr lang="ru-RU" sz="1400" kern="0" dirty="0" smtClean="0">
                <a:solidFill>
                  <a:srgbClr val="3C230A"/>
                </a:solidFill>
                <a:latin typeface="Times New Roman"/>
              </a:rPr>
              <a:t>Функции </a:t>
            </a:r>
            <a:r>
              <a:rPr lang="ru-RU" sz="1400" kern="0" dirty="0" err="1">
                <a:solidFill>
                  <a:srgbClr val="3C230A"/>
                </a:solidFill>
                <a:latin typeface="Times New Roman"/>
              </a:rPr>
              <a:t>ОРС</a:t>
            </a:r>
            <a:r>
              <a:rPr lang="ru-RU" sz="1400" kern="0" dirty="0">
                <a:solidFill>
                  <a:srgbClr val="3C230A"/>
                </a:solidFill>
                <a:latin typeface="Times New Roman"/>
              </a:rPr>
              <a:t> и Органа по проведению обзора торговой </a:t>
            </a:r>
            <a:r>
              <a:rPr lang="ru-RU" sz="1400" kern="0" dirty="0" smtClean="0">
                <a:solidFill>
                  <a:srgbClr val="3C230A"/>
                </a:solidFill>
                <a:latin typeface="Times New Roman"/>
              </a:rPr>
              <a:t>политики (</a:t>
            </a:r>
            <a:r>
              <a:rPr lang="ru-RU" sz="1400" kern="0" dirty="0" err="1" smtClean="0">
                <a:solidFill>
                  <a:srgbClr val="3C230A"/>
                </a:solidFill>
                <a:latin typeface="Times New Roman"/>
              </a:rPr>
              <a:t>ОПОТП</a:t>
            </a:r>
            <a:r>
              <a:rPr lang="ru-RU" sz="1400" kern="0" dirty="0" smtClean="0">
                <a:solidFill>
                  <a:srgbClr val="3C230A"/>
                </a:solidFill>
                <a:latin typeface="Times New Roman"/>
              </a:rPr>
              <a:t>), но у каждого – свои председатели (отличные от председателя </a:t>
            </a:r>
            <a:r>
              <a:rPr lang="ru-RU" sz="1400" kern="0" dirty="0" err="1" smtClean="0">
                <a:solidFill>
                  <a:srgbClr val="3C230A"/>
                </a:solidFill>
                <a:latin typeface="Times New Roman"/>
              </a:rPr>
              <a:t>ГС</a:t>
            </a:r>
            <a:r>
              <a:rPr lang="ru-RU" sz="1400" kern="0" dirty="0" smtClean="0">
                <a:solidFill>
                  <a:srgbClr val="3C230A"/>
                </a:solidFill>
                <a:latin typeface="Times New Roman"/>
              </a:rPr>
              <a:t>). Сложилась практика: председатель ОРС становится председателем ГС на следующий год (сейчас это Посол Харальд </a:t>
            </a:r>
            <a:r>
              <a:rPr lang="ru-RU" sz="1400" kern="0" dirty="0" err="1" smtClean="0">
                <a:solidFill>
                  <a:srgbClr val="3C230A"/>
                </a:solidFill>
                <a:latin typeface="Times New Roman"/>
              </a:rPr>
              <a:t>Непле</a:t>
            </a:r>
            <a:r>
              <a:rPr lang="ru-RU" sz="1400" kern="0" dirty="0" smtClean="0">
                <a:solidFill>
                  <a:srgbClr val="3C230A"/>
                </a:solidFill>
                <a:latin typeface="Times New Roman"/>
              </a:rPr>
              <a:t> (</a:t>
            </a:r>
            <a:r>
              <a:rPr lang="en-GB" sz="1400" kern="0" dirty="0" err="1" smtClean="0">
                <a:solidFill>
                  <a:srgbClr val="3C230A"/>
                </a:solidFill>
                <a:latin typeface="Times New Roman"/>
              </a:rPr>
              <a:t>Harald</a:t>
            </a:r>
            <a:r>
              <a:rPr lang="en-GB" sz="1400" kern="0" dirty="0" smtClean="0">
                <a:solidFill>
                  <a:srgbClr val="3C230A"/>
                </a:solidFill>
                <a:latin typeface="Times New Roman"/>
              </a:rPr>
              <a:t> </a:t>
            </a:r>
            <a:r>
              <a:rPr lang="en-GB" sz="1400" kern="0" dirty="0" err="1" smtClean="0">
                <a:solidFill>
                  <a:srgbClr val="3C230A"/>
                </a:solidFill>
                <a:latin typeface="Times New Roman"/>
              </a:rPr>
              <a:t>Neple</a:t>
            </a:r>
            <a:r>
              <a:rPr lang="en-GB" sz="1400" kern="0" dirty="0" smtClean="0">
                <a:solidFill>
                  <a:srgbClr val="3C230A"/>
                </a:solidFill>
                <a:latin typeface="Times New Roman"/>
              </a:rPr>
              <a:t>)</a:t>
            </a:r>
            <a:r>
              <a:rPr lang="ru-RU" sz="1400" kern="0" dirty="0" smtClean="0">
                <a:solidFill>
                  <a:srgbClr val="3C230A"/>
                </a:solidFill>
                <a:latin typeface="Times New Roman"/>
              </a:rPr>
              <a:t>, Норвегия). ГС заседал в 2015 г. 7 раз (1 раз – неформально), а в 2016 г. – пока 2 раза (23 февраля – неформально; 24 и 25 февраля – формально). ОРС заседает 1 раз в месяц + специальные заседания по запросу членов ВТО. ОРС заседал в 201</a:t>
            </a:r>
            <a:r>
              <a:rPr lang="en-GB" sz="1400" kern="0" dirty="0" smtClean="0">
                <a:solidFill>
                  <a:srgbClr val="3C230A"/>
                </a:solidFill>
                <a:latin typeface="Times New Roman"/>
              </a:rPr>
              <a:t>5</a:t>
            </a:r>
            <a:r>
              <a:rPr lang="ru-RU" sz="1400" kern="0" dirty="0" smtClean="0">
                <a:solidFill>
                  <a:srgbClr val="3C230A"/>
                </a:solidFill>
                <a:latin typeface="Times New Roman"/>
              </a:rPr>
              <a:t> г. </a:t>
            </a:r>
            <a:r>
              <a:rPr lang="en-GB" sz="1400" kern="0" dirty="0" smtClean="0">
                <a:solidFill>
                  <a:srgbClr val="3C230A"/>
                </a:solidFill>
                <a:latin typeface="Times New Roman"/>
              </a:rPr>
              <a:t>20</a:t>
            </a:r>
            <a:r>
              <a:rPr lang="ru-RU" sz="1400" kern="0" dirty="0" smtClean="0">
                <a:solidFill>
                  <a:srgbClr val="3C230A"/>
                </a:solidFill>
                <a:latin typeface="Times New Roman"/>
              </a:rPr>
              <a:t> раз</a:t>
            </a:r>
            <a:r>
              <a:rPr lang="en-GB" sz="1400" kern="0" dirty="0" smtClean="0">
                <a:solidFill>
                  <a:srgbClr val="3C230A"/>
                </a:solidFill>
                <a:latin typeface="Times New Roman"/>
              </a:rPr>
              <a:t> (1 </a:t>
            </a:r>
            <a:r>
              <a:rPr lang="ru-RU" sz="1400" kern="0" dirty="0" smtClean="0">
                <a:solidFill>
                  <a:srgbClr val="3C230A"/>
                </a:solidFill>
                <a:latin typeface="Times New Roman"/>
              </a:rPr>
              <a:t>раз – неформально), а в 2016 г. планирует заседать 13 раз (из них было проведено уже 2 заседания).</a:t>
            </a:r>
          </a:p>
          <a:p>
            <a:pPr marL="342900" lvl="1" indent="-342900" algn="just" defTabSz="457200">
              <a:buFont typeface="Arial"/>
              <a:buChar char="•"/>
            </a:pPr>
            <a:r>
              <a:rPr lang="ru-RU" sz="1400" kern="0" dirty="0" smtClean="0">
                <a:solidFill>
                  <a:srgbClr val="3C230A"/>
                </a:solidFill>
                <a:latin typeface="Times New Roman"/>
              </a:rPr>
              <a:t>Принимает </a:t>
            </a:r>
            <a:r>
              <a:rPr lang="ru-RU" sz="1400" kern="0" dirty="0">
                <a:solidFill>
                  <a:srgbClr val="3C230A"/>
                </a:solidFill>
                <a:latin typeface="Times New Roman"/>
              </a:rPr>
              <a:t>ежегодный бюджет и финансовые правила, делает распоряжения для действенного сотрудничества с </a:t>
            </a:r>
            <a:r>
              <a:rPr lang="ru-RU" sz="1400" kern="0" dirty="0" smtClean="0">
                <a:solidFill>
                  <a:srgbClr val="3C230A"/>
                </a:solidFill>
                <a:latin typeface="Times New Roman"/>
              </a:rPr>
              <a:t>другими международными организациями </a:t>
            </a:r>
            <a:r>
              <a:rPr lang="ru-RU" sz="1400" kern="0" dirty="0">
                <a:solidFill>
                  <a:srgbClr val="3C230A"/>
                </a:solidFill>
                <a:latin typeface="Times New Roman"/>
              </a:rPr>
              <a:t>и </a:t>
            </a:r>
            <a:r>
              <a:rPr lang="ru-RU" sz="1400" kern="0" dirty="0" smtClean="0">
                <a:solidFill>
                  <a:srgbClr val="3C230A"/>
                </a:solidFill>
                <a:latin typeface="Times New Roman"/>
              </a:rPr>
              <a:t>НПО.</a:t>
            </a:r>
          </a:p>
          <a:p>
            <a:pPr marL="342900" lvl="1" indent="-342900" algn="just" defTabSz="457200">
              <a:buFont typeface="Arial"/>
              <a:buChar char="•"/>
            </a:pPr>
            <a:r>
              <a:rPr lang="ru-RU" sz="1400" kern="0" dirty="0" smtClean="0">
                <a:solidFill>
                  <a:srgbClr val="3C230A"/>
                </a:solidFill>
                <a:latin typeface="Times New Roman"/>
              </a:rPr>
              <a:t>Заседания </a:t>
            </a:r>
            <a:r>
              <a:rPr lang="ru-RU" sz="1400" kern="0" dirty="0" err="1" smtClean="0">
                <a:solidFill>
                  <a:srgbClr val="3C230A"/>
                </a:solidFill>
                <a:latin typeface="Times New Roman"/>
              </a:rPr>
              <a:t>ГС</a:t>
            </a:r>
            <a:r>
              <a:rPr lang="ru-RU" sz="1400" kern="0" dirty="0" smtClean="0">
                <a:solidFill>
                  <a:srgbClr val="3C230A"/>
                </a:solidFill>
                <a:latin typeface="Times New Roman"/>
              </a:rPr>
              <a:t> проходят за закрытыми дверями. После заседания председатель может сделать коммюнике для прессы. Как правило, Генеральный Директор ВТО и/или председатель ГС проводят пресс-конференцию после заседания.</a:t>
            </a:r>
          </a:p>
          <a:p>
            <a:pPr marL="342900" lvl="1" indent="-342900" algn="just" defTabSz="457200">
              <a:buFont typeface="Arial"/>
              <a:buChar char="•"/>
            </a:pPr>
            <a:r>
              <a:rPr lang="ru-RU" sz="1400" kern="0" dirty="0" smtClean="0">
                <a:solidFill>
                  <a:srgbClr val="3C230A"/>
                </a:solidFill>
                <a:latin typeface="Times New Roman"/>
              </a:rPr>
              <a:t>Протоколы заседаний ГС (как и всех остальных органов ВТО, кроме ОПОТП) = конфиденциальные документы, пока с них не будет снят гриф секретности. Это – недостаток в работе ВТО (по сравнению с ООН).</a:t>
            </a:r>
            <a:endParaRPr lang="ru-RU" sz="1400" kern="0" dirty="0">
              <a:solidFill>
                <a:srgbClr val="3C230A"/>
              </a:solidFill>
              <a:latin typeface="Times New Roman"/>
            </a:endParaRPr>
          </a:p>
        </p:txBody>
      </p:sp>
      <p:sp>
        <p:nvSpPr>
          <p:cNvPr id="5" name="Slide Number Placeholder 4"/>
          <p:cNvSpPr>
            <a:spLocks noGrp="1"/>
          </p:cNvSpPr>
          <p:nvPr>
            <p:ph type="sldNum" sz="quarter" idx="12"/>
          </p:nvPr>
        </p:nvSpPr>
        <p:spPr/>
        <p:txBody>
          <a:bodyPr/>
          <a:lstStyle/>
          <a:p>
            <a:fld id="{D6B5C6E0-1DA3-4D5F-BBB9-FE86C9799D92}" type="slidenum">
              <a:rPr lang="en-US" smtClean="0"/>
              <a:t>27</a:t>
            </a:fld>
            <a:endParaRPr lang="en-US"/>
          </a:p>
        </p:txBody>
      </p:sp>
      <p:pic>
        <p:nvPicPr>
          <p:cNvPr id="7" name="Picture 2"/>
          <p:cNvPicPr>
            <a:picLocks noChangeAspect="1" noChangeArrowheads="1"/>
          </p:cNvPicPr>
          <p:nvPr/>
        </p:nvPicPr>
        <p:blipFill>
          <a:blip r:embed="rId2">
            <a:duotone>
              <a:prstClr val="black"/>
              <a:schemeClr val="accent6">
                <a:tint val="45000"/>
                <a:satMod val="400000"/>
              </a:schemeClr>
            </a:duotone>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83831" y="673576"/>
            <a:ext cx="8791575" cy="115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04384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382000" cy="838200"/>
          </a:xfrm>
        </p:spPr>
        <p:txBody>
          <a:bodyPr vert="horz" lIns="91440" tIns="45720" rIns="91440" bIns="45720" rtlCol="0" anchor="ctr">
            <a:normAutofit/>
          </a:bodyPr>
          <a:lstStyle/>
          <a:p>
            <a:pPr algn="l"/>
            <a:r>
              <a:rPr lang="ru-RU" sz="2800" b="1" kern="0" dirty="0" smtClean="0">
                <a:solidFill>
                  <a:srgbClr val="00A3DF"/>
                </a:solidFill>
                <a:latin typeface="Times New Roman"/>
              </a:rPr>
              <a:t>Специализированные Советы, Комитеты и т.д.</a:t>
            </a:r>
            <a:endParaRPr lang="en-US" sz="2800" b="1" kern="0" dirty="0">
              <a:solidFill>
                <a:srgbClr val="00A3DF"/>
              </a:solidFill>
              <a:latin typeface="Times New Roman"/>
            </a:endParaRPr>
          </a:p>
        </p:txBody>
      </p:sp>
      <p:sp>
        <p:nvSpPr>
          <p:cNvPr id="3" name="Content Placeholder 2"/>
          <p:cNvSpPr>
            <a:spLocks noGrp="1"/>
          </p:cNvSpPr>
          <p:nvPr>
            <p:ph idx="1"/>
          </p:nvPr>
        </p:nvSpPr>
        <p:spPr>
          <a:xfrm>
            <a:off x="228600" y="731519"/>
            <a:ext cx="8686800" cy="5974081"/>
          </a:xfrm>
        </p:spPr>
        <p:txBody>
          <a:bodyPr>
            <a:noAutofit/>
          </a:bodyPr>
          <a:lstStyle/>
          <a:p>
            <a:pPr algn="just" defTabSz="457200">
              <a:buFont typeface="Arial"/>
              <a:buChar char="•"/>
            </a:pPr>
            <a:r>
              <a:rPr lang="ru-RU" sz="1100" kern="0" dirty="0" smtClean="0">
                <a:solidFill>
                  <a:srgbClr val="3C230A"/>
                </a:solidFill>
                <a:latin typeface="Times New Roman"/>
              </a:rPr>
              <a:t>Специализированные Советы указаны в ст</a:t>
            </a:r>
            <a:r>
              <a:rPr lang="ru-RU" sz="1100" kern="0" dirty="0">
                <a:solidFill>
                  <a:srgbClr val="3C230A"/>
                </a:solidFill>
                <a:latin typeface="Times New Roman"/>
              </a:rPr>
              <a:t>. </a:t>
            </a:r>
            <a:r>
              <a:rPr lang="de-DE" sz="1100" kern="0" dirty="0">
                <a:solidFill>
                  <a:srgbClr val="3C230A"/>
                </a:solidFill>
                <a:latin typeface="Times New Roman"/>
              </a:rPr>
              <a:t>I</a:t>
            </a:r>
            <a:r>
              <a:rPr lang="de-DE" sz="1100" kern="0" dirty="0" smtClean="0">
                <a:solidFill>
                  <a:srgbClr val="3C230A"/>
                </a:solidFill>
                <a:latin typeface="Times New Roman"/>
              </a:rPr>
              <a:t>V</a:t>
            </a:r>
            <a:r>
              <a:rPr lang="en-US" sz="1100" kern="0" dirty="0" smtClean="0">
                <a:solidFill>
                  <a:srgbClr val="3C230A"/>
                </a:solidFill>
                <a:latin typeface="Times New Roman"/>
              </a:rPr>
              <a:t>:</a:t>
            </a:r>
            <a:r>
              <a:rPr lang="ru-RU" sz="1100" kern="0" dirty="0" smtClean="0">
                <a:solidFill>
                  <a:srgbClr val="3C230A"/>
                </a:solidFill>
                <a:latin typeface="Times New Roman"/>
              </a:rPr>
              <a:t>5 Соглашения </a:t>
            </a:r>
            <a:r>
              <a:rPr lang="ru-RU" sz="1100" kern="0" dirty="0">
                <a:solidFill>
                  <a:srgbClr val="3C230A"/>
                </a:solidFill>
                <a:latin typeface="Times New Roman"/>
              </a:rPr>
              <a:t>о </a:t>
            </a:r>
            <a:r>
              <a:rPr lang="ru-RU" sz="1100" kern="0" dirty="0" smtClean="0">
                <a:solidFill>
                  <a:srgbClr val="3C230A"/>
                </a:solidFill>
                <a:latin typeface="Times New Roman"/>
              </a:rPr>
              <a:t>ВТО: Совет </a:t>
            </a:r>
            <a:r>
              <a:rPr lang="ru-RU" sz="1100" kern="0" dirty="0">
                <a:solidFill>
                  <a:srgbClr val="3C230A"/>
                </a:solidFill>
                <a:latin typeface="Times New Roman"/>
              </a:rPr>
              <a:t>по торговле </a:t>
            </a:r>
            <a:r>
              <a:rPr lang="ru-RU" sz="1100" kern="0" dirty="0" smtClean="0">
                <a:solidFill>
                  <a:srgbClr val="3C230A"/>
                </a:solidFill>
                <a:latin typeface="Times New Roman"/>
              </a:rPr>
              <a:t>товарами; Совет по </a:t>
            </a:r>
            <a:r>
              <a:rPr lang="ru-RU" sz="1100" kern="0" dirty="0">
                <a:solidFill>
                  <a:srgbClr val="3C230A"/>
                </a:solidFill>
                <a:latin typeface="Times New Roman"/>
              </a:rPr>
              <a:t>торговле </a:t>
            </a:r>
            <a:r>
              <a:rPr lang="ru-RU" sz="1100" kern="0" dirty="0" smtClean="0">
                <a:solidFill>
                  <a:srgbClr val="3C230A"/>
                </a:solidFill>
                <a:latin typeface="Times New Roman"/>
              </a:rPr>
              <a:t>услугами; Совет по </a:t>
            </a:r>
            <a:r>
              <a:rPr lang="ru-RU" sz="1100" kern="0" dirty="0">
                <a:solidFill>
                  <a:srgbClr val="3C230A"/>
                </a:solidFill>
                <a:latin typeface="Times New Roman"/>
              </a:rPr>
              <a:t>торговым аспектам прав интеллектуальной собственности.</a:t>
            </a:r>
          </a:p>
          <a:p>
            <a:pPr algn="just" defTabSz="457200">
              <a:buFont typeface="Arial"/>
              <a:buChar char="•"/>
            </a:pPr>
            <a:r>
              <a:rPr lang="ru-RU" sz="1100" kern="0" dirty="0">
                <a:solidFill>
                  <a:srgbClr val="3C230A"/>
                </a:solidFill>
                <a:latin typeface="Times New Roman"/>
              </a:rPr>
              <a:t>Действуют под общим руководством Генерального </a:t>
            </a:r>
            <a:r>
              <a:rPr lang="ru-RU" sz="1100" kern="0" dirty="0" smtClean="0">
                <a:solidFill>
                  <a:srgbClr val="3C230A"/>
                </a:solidFill>
                <a:latin typeface="Times New Roman"/>
              </a:rPr>
              <a:t>Совета</a:t>
            </a:r>
            <a:r>
              <a:rPr lang="ru-RU" sz="1100" kern="0" dirty="0">
                <a:solidFill>
                  <a:srgbClr val="3C230A"/>
                </a:solidFill>
                <a:latin typeface="Times New Roman"/>
              </a:rPr>
              <a:t>.</a:t>
            </a:r>
          </a:p>
          <a:p>
            <a:r>
              <a:rPr lang="ru-RU" sz="1100" kern="0" dirty="0">
                <a:solidFill>
                  <a:srgbClr val="3C230A"/>
                </a:solidFill>
                <a:latin typeface="Times New Roman"/>
              </a:rPr>
              <a:t>Совет по торговле товарами осуществляет наблюдение за </a:t>
            </a:r>
            <a:r>
              <a:rPr lang="ru-RU" sz="1100" kern="0" dirty="0" smtClean="0">
                <a:solidFill>
                  <a:srgbClr val="3C230A"/>
                </a:solidFill>
                <a:latin typeface="Times New Roman"/>
              </a:rPr>
              <a:t>действием ГАТТ и </a:t>
            </a:r>
            <a:r>
              <a:rPr lang="ru-RU" sz="1100" kern="0" dirty="0">
                <a:solidFill>
                  <a:srgbClr val="3C230A"/>
                </a:solidFill>
                <a:latin typeface="Times New Roman"/>
              </a:rPr>
              <a:t>Многосторонних торговых соглашений, содержащихся </a:t>
            </a:r>
            <a:r>
              <a:rPr lang="ru-RU" sz="1100" kern="0" dirty="0" smtClean="0">
                <a:solidFill>
                  <a:srgbClr val="3C230A"/>
                </a:solidFill>
                <a:latin typeface="Times New Roman"/>
              </a:rPr>
              <a:t>в Приложении 1А к Соглашению о ВТО, Совет </a:t>
            </a:r>
            <a:r>
              <a:rPr lang="ru-RU" sz="1100" kern="0" dirty="0">
                <a:solidFill>
                  <a:srgbClr val="3C230A"/>
                </a:solidFill>
                <a:latin typeface="Times New Roman"/>
              </a:rPr>
              <a:t>по торговле услугами </a:t>
            </a:r>
            <a:r>
              <a:rPr lang="ru-RU" sz="1100" kern="0" dirty="0" smtClean="0">
                <a:solidFill>
                  <a:srgbClr val="3C230A"/>
                </a:solidFill>
                <a:latin typeface="Times New Roman"/>
              </a:rPr>
              <a:t>– за действием ГАТС, Совет </a:t>
            </a:r>
            <a:r>
              <a:rPr lang="ru-RU" sz="1100" kern="0" dirty="0">
                <a:solidFill>
                  <a:srgbClr val="3C230A"/>
                </a:solidFill>
                <a:latin typeface="Times New Roman"/>
              </a:rPr>
              <a:t>по торговым аспектам прав интеллектуальной собственности </a:t>
            </a:r>
            <a:r>
              <a:rPr lang="ru-RU" sz="1100" kern="0" dirty="0" smtClean="0">
                <a:solidFill>
                  <a:srgbClr val="3C230A"/>
                </a:solidFill>
                <a:latin typeface="Times New Roman"/>
              </a:rPr>
              <a:t>– за действием ТРИПС.</a:t>
            </a:r>
          </a:p>
          <a:p>
            <a:r>
              <a:rPr lang="ru-RU" sz="1100" kern="0" dirty="0" smtClean="0">
                <a:solidFill>
                  <a:srgbClr val="3C230A"/>
                </a:solidFill>
                <a:latin typeface="Times New Roman"/>
              </a:rPr>
              <a:t>Эти </a:t>
            </a:r>
            <a:r>
              <a:rPr lang="ru-RU" sz="1100" kern="0" dirty="0">
                <a:solidFill>
                  <a:srgbClr val="3C230A"/>
                </a:solidFill>
                <a:latin typeface="Times New Roman"/>
              </a:rPr>
              <a:t>Советы выполняют функции, предписанные </a:t>
            </a:r>
            <a:r>
              <a:rPr lang="ru-RU" sz="1100" kern="0" dirty="0" smtClean="0">
                <a:solidFill>
                  <a:srgbClr val="3C230A"/>
                </a:solidFill>
                <a:latin typeface="Times New Roman"/>
              </a:rPr>
              <a:t>им Соглашением о ВТО, </a:t>
            </a:r>
            <a:r>
              <a:rPr lang="ru-RU" sz="1100" kern="0" dirty="0">
                <a:solidFill>
                  <a:srgbClr val="3C230A"/>
                </a:solidFill>
                <a:latin typeface="Times New Roman"/>
              </a:rPr>
              <a:t>соответствующими соглашениями и Генеральным </a:t>
            </a:r>
            <a:r>
              <a:rPr lang="ru-RU" sz="1100" kern="0" dirty="0" smtClean="0">
                <a:solidFill>
                  <a:srgbClr val="3C230A"/>
                </a:solidFill>
                <a:latin typeface="Times New Roman"/>
              </a:rPr>
              <a:t>Советом</a:t>
            </a:r>
            <a:r>
              <a:rPr lang="ru-RU" sz="1100" kern="0" dirty="0">
                <a:solidFill>
                  <a:srgbClr val="3C230A"/>
                </a:solidFill>
                <a:latin typeface="Times New Roman"/>
              </a:rPr>
              <a:t>. Они устанавливают свои соответствующие правила процедуры, подлежащие одобрению Генеральным </a:t>
            </a:r>
            <a:r>
              <a:rPr lang="ru-RU" sz="1100" kern="0" dirty="0" smtClean="0">
                <a:solidFill>
                  <a:srgbClr val="3C230A"/>
                </a:solidFill>
                <a:latin typeface="Times New Roman"/>
              </a:rPr>
              <a:t>Советом</a:t>
            </a:r>
            <a:r>
              <a:rPr lang="ru-RU" sz="1100" kern="0" dirty="0">
                <a:solidFill>
                  <a:srgbClr val="3C230A"/>
                </a:solidFill>
                <a:latin typeface="Times New Roman"/>
              </a:rPr>
              <a:t>. Членство в этих Советах открыто для представителей всех </a:t>
            </a:r>
            <a:r>
              <a:rPr lang="ru-RU" sz="1100" kern="0" dirty="0" smtClean="0">
                <a:solidFill>
                  <a:srgbClr val="3C230A"/>
                </a:solidFill>
                <a:latin typeface="Times New Roman"/>
              </a:rPr>
              <a:t>членов, хотя некоторые члены ВТО, в особенности развивающиеся государства, физически не имеют возможности принимать участие во всех заседаниях специализированных Советов. </a:t>
            </a:r>
            <a:r>
              <a:rPr lang="ru-RU" sz="1100" kern="0" dirty="0">
                <a:solidFill>
                  <a:srgbClr val="3C230A"/>
                </a:solidFill>
                <a:latin typeface="Times New Roman"/>
              </a:rPr>
              <a:t>Эти Советы созываются по мере необходимости для выполнения своих функций</a:t>
            </a:r>
            <a:r>
              <a:rPr lang="ru-RU" sz="1100" kern="0" dirty="0" smtClean="0">
                <a:solidFill>
                  <a:srgbClr val="3C230A"/>
                </a:solidFill>
                <a:latin typeface="Times New Roman"/>
              </a:rPr>
              <a:t>.</a:t>
            </a:r>
          </a:p>
          <a:p>
            <a:r>
              <a:rPr lang="ru-RU" sz="1100" kern="0" dirty="0" smtClean="0">
                <a:solidFill>
                  <a:srgbClr val="3C230A"/>
                </a:solidFill>
                <a:latin typeface="Times New Roman"/>
              </a:rPr>
              <a:t>Нет прямого права принимать решения. Однако см. ст. </a:t>
            </a:r>
            <a:r>
              <a:rPr lang="de-DE" sz="1100" kern="0" dirty="0" smtClean="0">
                <a:solidFill>
                  <a:srgbClr val="3C230A"/>
                </a:solidFill>
                <a:latin typeface="Times New Roman"/>
              </a:rPr>
              <a:t>X</a:t>
            </a:r>
            <a:r>
              <a:rPr lang="en-US" sz="1100" kern="0" dirty="0" smtClean="0">
                <a:solidFill>
                  <a:srgbClr val="3C230A"/>
                </a:solidFill>
                <a:latin typeface="Times New Roman"/>
              </a:rPr>
              <a:t>:1 </a:t>
            </a:r>
            <a:r>
              <a:rPr lang="ru-RU" sz="1100" kern="0" dirty="0" err="1" smtClean="0">
                <a:solidFill>
                  <a:srgbClr val="3C230A"/>
                </a:solidFill>
                <a:latin typeface="Times New Roman"/>
              </a:rPr>
              <a:t>ГАТС</a:t>
            </a:r>
            <a:r>
              <a:rPr lang="ru-RU" sz="1100" kern="0" dirty="0" smtClean="0">
                <a:solidFill>
                  <a:srgbClr val="3C230A"/>
                </a:solidFill>
                <a:latin typeface="Times New Roman"/>
              </a:rPr>
              <a:t>: «</a:t>
            </a:r>
            <a:r>
              <a:rPr lang="ru-RU" sz="1100" kern="0" dirty="0">
                <a:solidFill>
                  <a:srgbClr val="3C230A"/>
                </a:solidFill>
                <a:latin typeface="Times New Roman"/>
              </a:rPr>
              <a:t>По вопросу чрезвычайных защитных мер, основанных на принципе </a:t>
            </a:r>
            <a:r>
              <a:rPr lang="ru-RU" sz="1100" kern="0" dirty="0" err="1">
                <a:solidFill>
                  <a:srgbClr val="3C230A"/>
                </a:solidFill>
                <a:latin typeface="Times New Roman"/>
              </a:rPr>
              <a:t>недискриминации</a:t>
            </a:r>
            <a:r>
              <a:rPr lang="ru-RU" sz="1100" kern="0" dirty="0">
                <a:solidFill>
                  <a:srgbClr val="3C230A"/>
                </a:solidFill>
                <a:latin typeface="Times New Roman"/>
              </a:rPr>
              <a:t>, будут проведены многосторонние переговоры. Результаты таких переговоров вступят в силу не позднее </a:t>
            </a:r>
            <a:r>
              <a:rPr lang="ru-RU" sz="1100" kern="0" dirty="0" smtClean="0">
                <a:solidFill>
                  <a:srgbClr val="3C230A"/>
                </a:solidFill>
                <a:latin typeface="Times New Roman"/>
              </a:rPr>
              <a:t>3 лет </a:t>
            </a:r>
            <a:r>
              <a:rPr lang="ru-RU" sz="1100" kern="0" dirty="0">
                <a:solidFill>
                  <a:srgbClr val="3C230A"/>
                </a:solidFill>
                <a:latin typeface="Times New Roman"/>
              </a:rPr>
              <a:t>с даты вступления в </a:t>
            </a:r>
            <a:r>
              <a:rPr lang="ru-RU" sz="1100" kern="0" dirty="0" smtClean="0">
                <a:solidFill>
                  <a:srgbClr val="3C230A"/>
                </a:solidFill>
                <a:latin typeface="Times New Roman"/>
              </a:rPr>
              <a:t>силу Соглашения о ВТО», то есть не позднее 1 января 1998 г. Совет по торговле услугами 5 раз принимал решение о продлении этого срока, хотя он не имеет прямого полномочия принимать обязательные решения</a:t>
            </a:r>
            <a:r>
              <a:rPr lang="en-GB" sz="1100" kern="0" dirty="0">
                <a:solidFill>
                  <a:srgbClr val="3C230A"/>
                </a:solidFill>
                <a:latin typeface="Times New Roman"/>
              </a:rPr>
              <a:t> </a:t>
            </a:r>
            <a:r>
              <a:rPr lang="en-GB" sz="1100" kern="0" dirty="0" smtClean="0">
                <a:solidFill>
                  <a:srgbClr val="3C230A"/>
                </a:solidFill>
                <a:latin typeface="Times New Roman"/>
                <a:sym typeface="Wingdings"/>
              </a:rPr>
              <a:t> </a:t>
            </a:r>
            <a:r>
              <a:rPr lang="ru-RU" sz="1100" kern="0" dirty="0" smtClean="0">
                <a:solidFill>
                  <a:srgbClr val="3C230A"/>
                </a:solidFill>
                <a:latin typeface="Times New Roman"/>
                <a:sym typeface="Wingdings"/>
              </a:rPr>
              <a:t>Политическая необходимость принятия данного решения была выше, чем опасения насчет полномочий Совета по торговле услугами.</a:t>
            </a:r>
            <a:endParaRPr lang="ru-RU" sz="1100" kern="0" dirty="0" smtClean="0">
              <a:solidFill>
                <a:srgbClr val="3C230A"/>
              </a:solidFill>
              <a:latin typeface="Times New Roman"/>
            </a:endParaRPr>
          </a:p>
          <a:p>
            <a:r>
              <a:rPr lang="ru-RU" sz="1100" kern="0" dirty="0" smtClean="0">
                <a:solidFill>
                  <a:srgbClr val="3C230A"/>
                </a:solidFill>
                <a:latin typeface="Times New Roman"/>
              </a:rPr>
              <a:t>Многочисленные комитеты и рабочие группы, помогающие конференции министров и ГС в осуществлении их функций: Комитет по торговле и окружающей среде (создан в 1994 г.), Комитет по торговле и развитию (</a:t>
            </a:r>
            <a:r>
              <a:rPr lang="ru-RU" sz="1100" kern="0" dirty="0">
                <a:solidFill>
                  <a:srgbClr val="3C230A"/>
                </a:solidFill>
                <a:latin typeface="Times New Roman"/>
              </a:rPr>
              <a:t>ст. </a:t>
            </a:r>
            <a:r>
              <a:rPr lang="de-DE" sz="1100" kern="0" dirty="0">
                <a:solidFill>
                  <a:srgbClr val="3C230A"/>
                </a:solidFill>
                <a:latin typeface="Times New Roman"/>
              </a:rPr>
              <a:t>IV</a:t>
            </a:r>
            <a:r>
              <a:rPr lang="en-US" sz="1100" kern="0" dirty="0">
                <a:solidFill>
                  <a:srgbClr val="3C230A"/>
                </a:solidFill>
                <a:latin typeface="Times New Roman"/>
              </a:rPr>
              <a:t>:7</a:t>
            </a:r>
            <a:r>
              <a:rPr lang="ru-RU" sz="1100" kern="0" dirty="0">
                <a:solidFill>
                  <a:srgbClr val="3C230A"/>
                </a:solidFill>
                <a:latin typeface="Times New Roman"/>
              </a:rPr>
              <a:t> Соглашения о ВТО), </a:t>
            </a:r>
            <a:r>
              <a:rPr lang="ru-RU" sz="1100" kern="0" dirty="0" smtClean="0">
                <a:solidFill>
                  <a:srgbClr val="3C230A"/>
                </a:solidFill>
                <a:latin typeface="Times New Roman"/>
              </a:rPr>
              <a:t>Комитет </a:t>
            </a:r>
            <a:r>
              <a:rPr lang="ru-RU" sz="1100" kern="0" dirty="0">
                <a:solidFill>
                  <a:srgbClr val="3C230A"/>
                </a:solidFill>
                <a:latin typeface="Times New Roman"/>
              </a:rPr>
              <a:t>по региональным торговым </a:t>
            </a:r>
            <a:r>
              <a:rPr lang="ru-RU" sz="1100" kern="0" dirty="0" smtClean="0">
                <a:solidFill>
                  <a:srgbClr val="3C230A"/>
                </a:solidFill>
                <a:latin typeface="Times New Roman"/>
              </a:rPr>
              <a:t>соглашениям (создан по решению ГС в 1996 г.).</a:t>
            </a:r>
            <a:endParaRPr lang="ru-RU" sz="1100" kern="0" dirty="0">
              <a:solidFill>
                <a:srgbClr val="3C230A"/>
              </a:solidFill>
              <a:latin typeface="Times New Roman"/>
            </a:endParaRPr>
          </a:p>
          <a:p>
            <a:r>
              <a:rPr lang="ru-RU" sz="1100" kern="0" dirty="0">
                <a:solidFill>
                  <a:srgbClr val="3C230A"/>
                </a:solidFill>
                <a:latin typeface="Times New Roman"/>
              </a:rPr>
              <a:t>Практически все МТС (кроме Соглашения о досмотре грузов перед отправкой) предусматривают комитеты. Все эти комитеты подчиняются </a:t>
            </a:r>
            <a:r>
              <a:rPr lang="ru-RU" sz="1100" kern="0" dirty="0" smtClean="0">
                <a:solidFill>
                  <a:srgbClr val="3C230A"/>
                </a:solidFill>
                <a:latin typeface="Times New Roman"/>
              </a:rPr>
              <a:t>Совету </a:t>
            </a:r>
            <a:r>
              <a:rPr lang="ru-RU" sz="1100" kern="0" dirty="0">
                <a:solidFill>
                  <a:srgbClr val="3C230A"/>
                </a:solidFill>
                <a:latin typeface="Times New Roman"/>
              </a:rPr>
              <a:t>по торговле товарами. Однако на практике они «эмансипировались» </a:t>
            </a:r>
            <a:r>
              <a:rPr lang="ru-RU" sz="1100" kern="0" dirty="0" smtClean="0">
                <a:solidFill>
                  <a:srgbClr val="3C230A"/>
                </a:solidFill>
                <a:latin typeface="Times New Roman"/>
              </a:rPr>
              <a:t>от Совета по торговле товарами.</a:t>
            </a:r>
            <a:endParaRPr lang="ru-RU" sz="1100" kern="0" dirty="0">
              <a:solidFill>
                <a:srgbClr val="3C230A"/>
              </a:solidFill>
              <a:latin typeface="Times New Roman"/>
            </a:endParaRPr>
          </a:p>
          <a:p>
            <a:r>
              <a:rPr lang="ru-RU" sz="1100" kern="0" dirty="0">
                <a:solidFill>
                  <a:srgbClr val="3C230A"/>
                </a:solidFill>
                <a:latin typeface="Times New Roman"/>
              </a:rPr>
              <a:t>Ст. </a:t>
            </a:r>
            <a:r>
              <a:rPr lang="de-DE" sz="1100" kern="0" dirty="0">
                <a:solidFill>
                  <a:srgbClr val="3C230A"/>
                </a:solidFill>
                <a:latin typeface="Times New Roman"/>
              </a:rPr>
              <a:t>IV</a:t>
            </a:r>
            <a:r>
              <a:rPr lang="en-US" sz="1100" kern="0" dirty="0">
                <a:solidFill>
                  <a:srgbClr val="3C230A"/>
                </a:solidFill>
                <a:latin typeface="Times New Roman"/>
              </a:rPr>
              <a:t>:</a:t>
            </a:r>
            <a:r>
              <a:rPr lang="ru-RU" sz="1100" kern="0" dirty="0">
                <a:solidFill>
                  <a:srgbClr val="3C230A"/>
                </a:solidFill>
                <a:latin typeface="Times New Roman"/>
              </a:rPr>
              <a:t>6 Соглашения о ВТО: </a:t>
            </a:r>
            <a:r>
              <a:rPr lang="ru-RU" sz="1100" kern="0" dirty="0" smtClean="0">
                <a:solidFill>
                  <a:srgbClr val="3C230A"/>
                </a:solidFill>
                <a:latin typeface="Times New Roman"/>
              </a:rPr>
              <a:t>Советы </a:t>
            </a:r>
            <a:r>
              <a:rPr lang="ru-RU" sz="1100" kern="0" dirty="0">
                <a:solidFill>
                  <a:srgbClr val="3C230A"/>
                </a:solidFill>
                <a:latin typeface="Times New Roman"/>
              </a:rPr>
              <a:t>по </a:t>
            </a:r>
            <a:r>
              <a:rPr lang="ru-RU" sz="1100" kern="0" dirty="0" smtClean="0">
                <a:solidFill>
                  <a:srgbClr val="3C230A"/>
                </a:solidFill>
                <a:latin typeface="Times New Roman"/>
              </a:rPr>
              <a:t>торговле услугами </a:t>
            </a:r>
            <a:r>
              <a:rPr lang="ru-RU" sz="1100" kern="0" dirty="0">
                <a:solidFill>
                  <a:srgbClr val="3C230A"/>
                </a:solidFill>
                <a:latin typeface="Times New Roman"/>
              </a:rPr>
              <a:t>и Совет по </a:t>
            </a:r>
            <a:r>
              <a:rPr lang="ru-RU" sz="1100" kern="0" dirty="0" smtClean="0">
                <a:solidFill>
                  <a:srgbClr val="3C230A"/>
                </a:solidFill>
                <a:latin typeface="Times New Roman"/>
              </a:rPr>
              <a:t>торговым аспектам прав интеллектуальной собственности </a:t>
            </a:r>
            <a:r>
              <a:rPr lang="ru-RU" sz="1100" kern="0" dirty="0">
                <a:solidFill>
                  <a:srgbClr val="3C230A"/>
                </a:solidFill>
                <a:latin typeface="Times New Roman"/>
              </a:rPr>
              <a:t>образовывают, в случае необходимости, вспомогательные </a:t>
            </a:r>
            <a:r>
              <a:rPr lang="ru-RU" sz="1100" kern="0" dirty="0" smtClean="0">
                <a:solidFill>
                  <a:srgbClr val="3C230A"/>
                </a:solidFill>
                <a:latin typeface="Times New Roman"/>
              </a:rPr>
              <a:t>органы; они устанавливают </a:t>
            </a:r>
            <a:r>
              <a:rPr lang="ru-RU" sz="1100" kern="0" dirty="0">
                <a:solidFill>
                  <a:srgbClr val="3C230A"/>
                </a:solidFill>
                <a:latin typeface="Times New Roman"/>
              </a:rPr>
              <a:t>свои правила процедуры, подлежащие одобрению соответствующими Советами</a:t>
            </a:r>
            <a:r>
              <a:rPr lang="ru-RU" sz="1100" kern="0" dirty="0" smtClean="0">
                <a:solidFill>
                  <a:srgbClr val="3C230A"/>
                </a:solidFill>
                <a:latin typeface="Times New Roman"/>
              </a:rPr>
              <a:t>. Например, Совет по торговле услугами создал рабочую группу по профессиональным услугам.</a:t>
            </a:r>
          </a:p>
          <a:p>
            <a:r>
              <a:rPr lang="ru-RU" sz="1100" kern="0" dirty="0" smtClean="0">
                <a:solidFill>
                  <a:srgbClr val="3C230A"/>
                </a:solidFill>
                <a:latin typeface="Times New Roman"/>
              </a:rPr>
              <a:t>Вспомогательные органы, создаваемые для изучения и составления доклада по конкретному вопросу, - рабочие группы (англ. </a:t>
            </a:r>
            <a:r>
              <a:rPr lang="en-GB" sz="1100" kern="0" dirty="0" smtClean="0">
                <a:solidFill>
                  <a:srgbClr val="3C230A"/>
                </a:solidFill>
                <a:latin typeface="Times New Roman"/>
              </a:rPr>
              <a:t>working parties or working groups)</a:t>
            </a:r>
            <a:r>
              <a:rPr lang="ru-RU" sz="1100" kern="0" dirty="0" smtClean="0">
                <a:solidFill>
                  <a:srgbClr val="3C230A"/>
                </a:solidFill>
                <a:latin typeface="Times New Roman"/>
              </a:rPr>
              <a:t>.</a:t>
            </a:r>
          </a:p>
          <a:p>
            <a:r>
              <a:rPr lang="ru-RU" sz="1100" kern="0" dirty="0" smtClean="0">
                <a:solidFill>
                  <a:srgbClr val="3C230A"/>
                </a:solidFill>
                <a:latin typeface="Times New Roman"/>
              </a:rPr>
              <a:t>Рабочие группы – по присоединению новых членов к Соглашению о ВТО</a:t>
            </a:r>
            <a:r>
              <a:rPr lang="en-GB" sz="1100" kern="0" dirty="0" smtClean="0">
                <a:solidFill>
                  <a:srgbClr val="3C230A"/>
                </a:solidFill>
                <a:latin typeface="Times New Roman"/>
              </a:rPr>
              <a:t> (</a:t>
            </a:r>
            <a:r>
              <a:rPr lang="ru-RU" sz="1100" kern="0" dirty="0" smtClean="0">
                <a:solidFill>
                  <a:srgbClr val="3C230A"/>
                </a:solidFill>
                <a:latin typeface="Times New Roman"/>
              </a:rPr>
              <a:t>сейчас – 21).</a:t>
            </a:r>
          </a:p>
          <a:p>
            <a:r>
              <a:rPr lang="ru-RU" sz="1100" kern="0" dirty="0" smtClean="0">
                <a:solidFill>
                  <a:srgbClr val="3C230A"/>
                </a:solidFill>
                <a:latin typeface="Times New Roman"/>
              </a:rPr>
              <a:t>Если рабочая группа, комитет или специализированный совет должны принять решение, но не в состоянии сделать это, они должны обратиться к органу более высокого уровня, если хотя бы один член ВТО требует этого.</a:t>
            </a:r>
          </a:p>
          <a:p>
            <a:r>
              <a:rPr lang="ru-RU" sz="1100" kern="0" dirty="0" smtClean="0">
                <a:solidFill>
                  <a:srgbClr val="3C230A"/>
                </a:solidFill>
                <a:latin typeface="Times New Roman"/>
              </a:rPr>
              <a:t>Свои комитеты созданы также на основе соглашений с ограниченным числом участников – по </a:t>
            </a:r>
            <a:r>
              <a:rPr lang="ru-RU" sz="1100" kern="0" dirty="0">
                <a:solidFill>
                  <a:srgbClr val="3C230A"/>
                </a:solidFill>
                <a:latin typeface="Times New Roman"/>
              </a:rPr>
              <a:t>торговле воздушными судами гражданского </a:t>
            </a:r>
            <a:r>
              <a:rPr lang="ru-RU" sz="1100" kern="0" dirty="0" smtClean="0">
                <a:solidFill>
                  <a:srgbClr val="3C230A"/>
                </a:solidFill>
                <a:latin typeface="Times New Roman"/>
              </a:rPr>
              <a:t>назначения и о </a:t>
            </a:r>
            <a:r>
              <a:rPr lang="ru-RU" sz="1100" kern="0" dirty="0">
                <a:solidFill>
                  <a:srgbClr val="3C230A"/>
                </a:solidFill>
                <a:latin typeface="Times New Roman"/>
              </a:rPr>
              <a:t>правительственных </a:t>
            </a:r>
            <a:r>
              <a:rPr lang="ru-RU" sz="1100" kern="0" dirty="0" smtClean="0">
                <a:solidFill>
                  <a:srgbClr val="3C230A"/>
                </a:solidFill>
                <a:latin typeface="Times New Roman"/>
              </a:rPr>
              <a:t>закупках. Они регулярно информируют Генеральный Совет о своей деятельности.</a:t>
            </a:r>
            <a:endParaRPr lang="ru-RU" sz="1100" kern="0" dirty="0">
              <a:solidFill>
                <a:srgbClr val="3C230A"/>
              </a:solidFill>
              <a:latin typeface="Times New Roman"/>
            </a:endParaRPr>
          </a:p>
        </p:txBody>
      </p:sp>
      <p:sp>
        <p:nvSpPr>
          <p:cNvPr id="5" name="Slide Number Placeholder 4"/>
          <p:cNvSpPr>
            <a:spLocks noGrp="1"/>
          </p:cNvSpPr>
          <p:nvPr>
            <p:ph type="sldNum" sz="quarter" idx="12"/>
          </p:nvPr>
        </p:nvSpPr>
        <p:spPr/>
        <p:txBody>
          <a:bodyPr/>
          <a:lstStyle/>
          <a:p>
            <a:fld id="{D6B5C6E0-1DA3-4D5F-BBB9-FE86C9799D92}" type="slidenum">
              <a:rPr lang="en-US" smtClean="0"/>
              <a:t>28</a:t>
            </a:fld>
            <a:endParaRPr lang="en-US" dirty="0"/>
          </a:p>
        </p:txBody>
      </p:sp>
      <p:pic>
        <p:nvPicPr>
          <p:cNvPr id="7" name="Picture 2"/>
          <p:cNvPicPr>
            <a:picLocks noChangeAspect="1" noChangeArrowheads="1"/>
          </p:cNvPicPr>
          <p:nvPr/>
        </p:nvPicPr>
        <p:blipFill>
          <a:blip r:embed="rId2">
            <a:duotone>
              <a:prstClr val="black"/>
              <a:schemeClr val="accent6">
                <a:tint val="45000"/>
                <a:satMod val="400000"/>
              </a:schemeClr>
            </a:duotone>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83831" y="673576"/>
            <a:ext cx="8791575" cy="115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560576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382000" cy="838200"/>
          </a:xfrm>
        </p:spPr>
        <p:txBody>
          <a:bodyPr vert="horz" lIns="91440" tIns="45720" rIns="91440" bIns="45720" rtlCol="0" anchor="ctr">
            <a:normAutofit/>
          </a:bodyPr>
          <a:lstStyle/>
          <a:p>
            <a:pPr algn="l"/>
            <a:r>
              <a:rPr lang="ru-RU" sz="2800" b="1" kern="0" dirty="0" smtClean="0">
                <a:solidFill>
                  <a:srgbClr val="00A3DF"/>
                </a:solidFill>
                <a:latin typeface="Times New Roman"/>
              </a:rPr>
              <a:t>Комитет по торговым переговорам</a:t>
            </a:r>
            <a:endParaRPr lang="en-US" sz="2800" b="1" kern="0" dirty="0">
              <a:solidFill>
                <a:srgbClr val="00A3DF"/>
              </a:solidFill>
              <a:latin typeface="Times New Roman"/>
            </a:endParaRPr>
          </a:p>
        </p:txBody>
      </p:sp>
      <p:sp>
        <p:nvSpPr>
          <p:cNvPr id="3" name="Content Placeholder 2"/>
          <p:cNvSpPr>
            <a:spLocks noGrp="1"/>
          </p:cNvSpPr>
          <p:nvPr>
            <p:ph idx="1"/>
          </p:nvPr>
        </p:nvSpPr>
        <p:spPr>
          <a:xfrm>
            <a:off x="228600" y="731519"/>
            <a:ext cx="8686800" cy="5974081"/>
          </a:xfrm>
        </p:spPr>
        <p:txBody>
          <a:bodyPr>
            <a:noAutofit/>
          </a:bodyPr>
          <a:lstStyle/>
          <a:p>
            <a:pPr algn="just" defTabSz="457200">
              <a:buFont typeface="Arial"/>
              <a:buChar char="•"/>
            </a:pPr>
            <a:r>
              <a:rPr lang="ru-RU" sz="1600" kern="0" dirty="0" smtClean="0">
                <a:solidFill>
                  <a:srgbClr val="3C230A"/>
                </a:solidFill>
                <a:latin typeface="Times New Roman"/>
              </a:rPr>
              <a:t>Переговоры </a:t>
            </a:r>
            <a:r>
              <a:rPr lang="ru-RU" sz="1600" kern="0" dirty="0" err="1" smtClean="0">
                <a:solidFill>
                  <a:srgbClr val="3C230A"/>
                </a:solidFill>
                <a:latin typeface="Times New Roman"/>
              </a:rPr>
              <a:t>Дохийского</a:t>
            </a:r>
            <a:r>
              <a:rPr lang="ru-RU" sz="1600" kern="0" dirty="0" smtClean="0">
                <a:solidFill>
                  <a:srgbClr val="3C230A"/>
                </a:solidFill>
                <a:latin typeface="Times New Roman"/>
              </a:rPr>
              <a:t> раунда ведутся в Комитете по торговым переговорам и его вспомогательных переговорных органах.</a:t>
            </a:r>
          </a:p>
          <a:p>
            <a:pPr algn="just" defTabSz="457200">
              <a:buFont typeface="Arial"/>
              <a:buChar char="•"/>
            </a:pPr>
            <a:r>
              <a:rPr lang="ru-RU" sz="1600" kern="0" dirty="0" smtClean="0">
                <a:solidFill>
                  <a:srgbClr val="3C230A"/>
                </a:solidFill>
                <a:latin typeface="Times New Roman"/>
              </a:rPr>
              <a:t>Создан на Министерской конференции в Дохе в ноябре 2001 г. </a:t>
            </a:r>
          </a:p>
          <a:p>
            <a:pPr algn="just" defTabSz="457200">
              <a:buFont typeface="Arial"/>
              <a:buChar char="•"/>
            </a:pPr>
            <a:r>
              <a:rPr lang="ru-RU" sz="1600" kern="0" dirty="0" smtClean="0">
                <a:solidFill>
                  <a:srgbClr val="3C230A"/>
                </a:solidFill>
                <a:latin typeface="Times New Roman"/>
              </a:rPr>
              <a:t>Осуществляет надзор за общим ходом переговоров, подотчётен ГС, сообщает ему о прогрессе в переговорах на каждом регулярном заседании ГС.</a:t>
            </a:r>
          </a:p>
          <a:p>
            <a:pPr algn="just" defTabSz="457200">
              <a:buFont typeface="Arial"/>
              <a:buChar char="•"/>
            </a:pPr>
            <a:r>
              <a:rPr lang="ru-RU" sz="1600" kern="0" dirty="0" smtClean="0">
                <a:solidFill>
                  <a:srgbClr val="3C230A"/>
                </a:solidFill>
                <a:latin typeface="Times New Roman"/>
              </a:rPr>
              <a:t>Детальные переговоры проходят либо на специальных сессиях постоянных органов ВТО, либо в специально созданных переговорных группах. На первой встрече 28 января и 1 февраля 2002 г. Комитет по торговым переговорам создал 2 такие группы: по доступу на рынок и по правилам. </a:t>
            </a:r>
          </a:p>
          <a:p>
            <a:pPr algn="just" defTabSz="457200">
              <a:buFont typeface="Arial"/>
              <a:buChar char="•"/>
            </a:pPr>
            <a:r>
              <a:rPr lang="ru-RU" sz="1600" kern="0" dirty="0" smtClean="0">
                <a:solidFill>
                  <a:srgbClr val="3C230A"/>
                </a:solidFill>
                <a:latin typeface="Times New Roman"/>
              </a:rPr>
              <a:t>Однако большинство переговоров проходят на специальных сессиях постоянных органов ВТО: ОРС, Совет по торговле услугами, Комитет по сельскому хозяйству.</a:t>
            </a:r>
          </a:p>
          <a:p>
            <a:pPr algn="just" defTabSz="457200">
              <a:buFont typeface="Arial"/>
              <a:buChar char="•"/>
            </a:pPr>
            <a:r>
              <a:rPr lang="ru-RU" sz="1600" kern="0" dirty="0" smtClean="0">
                <a:solidFill>
                  <a:srgbClr val="3C230A"/>
                </a:solidFill>
                <a:latin typeface="Times New Roman"/>
              </a:rPr>
              <a:t>Комитет по торговым переговорам и его переговорные органы включают в себя всех членов ВТО и все государства, ведущие переговоры о вступлении в ВТО. Однако решения по соглашениям, которые становятся результатом этих переговоров, принимают только члены ВТО.</a:t>
            </a:r>
          </a:p>
          <a:p>
            <a:pPr algn="just" defTabSz="457200">
              <a:buFont typeface="Arial"/>
              <a:buChar char="•"/>
            </a:pPr>
            <a:r>
              <a:rPr lang="ru-RU" sz="1600" kern="0" dirty="0" smtClean="0">
                <a:solidFill>
                  <a:srgbClr val="3C230A"/>
                </a:solidFill>
                <a:latin typeface="Times New Roman"/>
              </a:rPr>
              <a:t>1 февраля 2002 г.: Комитет по торговым переговорам решил, что Генеральный Директор ВТО должен быть председателем Комитета по должности </a:t>
            </a:r>
            <a:r>
              <a:rPr lang="ru-RU" sz="1600" kern="0" dirty="0" smtClean="0">
                <a:solidFill>
                  <a:srgbClr val="3C230A"/>
                </a:solidFill>
                <a:latin typeface="Times New Roman"/>
                <a:sym typeface="Wingdings"/>
              </a:rPr>
              <a:t></a:t>
            </a:r>
            <a:r>
              <a:rPr lang="ru-RU" sz="1600" kern="0" dirty="0" smtClean="0">
                <a:solidFill>
                  <a:srgbClr val="3C230A"/>
                </a:solidFill>
                <a:latin typeface="Times New Roman"/>
              </a:rPr>
              <a:t> Комитет по торговым переговорам – единственный политический орган ВТО, возглавляемый должностным лицом ВТО, а не послом или старшим дипломатом члена ВТО.</a:t>
            </a:r>
          </a:p>
          <a:p>
            <a:pPr algn="just" defTabSz="457200">
              <a:buFont typeface="Arial"/>
              <a:buChar char="•"/>
            </a:pPr>
            <a:r>
              <a:rPr lang="ru-RU" sz="1600" kern="0" dirty="0" smtClean="0">
                <a:solidFill>
                  <a:srgbClr val="3C230A"/>
                </a:solidFill>
                <a:latin typeface="Times New Roman"/>
              </a:rPr>
              <a:t>В 2015 г. Комитет по торговым переговорам встречался </a:t>
            </a:r>
            <a:r>
              <a:rPr lang="ru-RU" sz="1600" kern="0" dirty="0">
                <a:solidFill>
                  <a:srgbClr val="3C230A"/>
                </a:solidFill>
                <a:latin typeface="Times New Roman"/>
              </a:rPr>
              <a:t>3</a:t>
            </a:r>
            <a:r>
              <a:rPr lang="ru-RU" sz="1600" kern="0" dirty="0" smtClean="0">
                <a:solidFill>
                  <a:srgbClr val="3C230A"/>
                </a:solidFill>
                <a:latin typeface="Times New Roman"/>
              </a:rPr>
              <a:t> раза (1 раз – неформально).</a:t>
            </a:r>
          </a:p>
        </p:txBody>
      </p:sp>
      <p:sp>
        <p:nvSpPr>
          <p:cNvPr id="5" name="Slide Number Placeholder 4"/>
          <p:cNvSpPr>
            <a:spLocks noGrp="1"/>
          </p:cNvSpPr>
          <p:nvPr>
            <p:ph type="sldNum" sz="quarter" idx="12"/>
          </p:nvPr>
        </p:nvSpPr>
        <p:spPr/>
        <p:txBody>
          <a:bodyPr/>
          <a:lstStyle/>
          <a:p>
            <a:fld id="{D6B5C6E0-1DA3-4D5F-BBB9-FE86C9799D92}" type="slidenum">
              <a:rPr lang="en-US" smtClean="0"/>
              <a:t>29</a:t>
            </a:fld>
            <a:endParaRPr lang="en-US" dirty="0"/>
          </a:p>
        </p:txBody>
      </p:sp>
      <p:pic>
        <p:nvPicPr>
          <p:cNvPr id="7" name="Picture 2"/>
          <p:cNvPicPr>
            <a:picLocks noChangeAspect="1" noChangeArrowheads="1"/>
          </p:cNvPicPr>
          <p:nvPr/>
        </p:nvPicPr>
        <p:blipFill>
          <a:blip r:embed="rId2">
            <a:duotone>
              <a:prstClr val="black"/>
              <a:schemeClr val="accent6">
                <a:tint val="45000"/>
                <a:satMod val="400000"/>
              </a:schemeClr>
            </a:duotone>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83831" y="673576"/>
            <a:ext cx="8791575" cy="115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569822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336"/>
            <a:ext cx="8229600" cy="1143000"/>
          </a:xfrm>
        </p:spPr>
        <p:txBody>
          <a:bodyPr vert="horz" lIns="91440" tIns="45720" rIns="91440" bIns="45720" rtlCol="0" anchor="ctr">
            <a:normAutofit/>
          </a:bodyPr>
          <a:lstStyle/>
          <a:p>
            <a:pPr algn="l"/>
            <a:r>
              <a:rPr lang="ru-RU" sz="3600" b="1" kern="0" dirty="0">
                <a:solidFill>
                  <a:srgbClr val="00A3DF"/>
                </a:solidFill>
                <a:latin typeface="Times New Roman"/>
              </a:rPr>
              <a:t>Общая характеристика</a:t>
            </a:r>
            <a:endParaRPr lang="en-US" sz="3600" b="1" kern="0" dirty="0">
              <a:solidFill>
                <a:srgbClr val="00A3DF"/>
              </a:solidFill>
              <a:latin typeface="Times New Roman"/>
            </a:endParaRPr>
          </a:p>
        </p:txBody>
      </p:sp>
      <p:sp>
        <p:nvSpPr>
          <p:cNvPr id="3" name="Content Placeholder 2"/>
          <p:cNvSpPr>
            <a:spLocks noGrp="1"/>
          </p:cNvSpPr>
          <p:nvPr>
            <p:ph idx="1"/>
          </p:nvPr>
        </p:nvSpPr>
        <p:spPr>
          <a:xfrm>
            <a:off x="304800" y="972343"/>
            <a:ext cx="8382000" cy="5809457"/>
          </a:xfrm>
        </p:spPr>
        <p:txBody>
          <a:bodyPr vert="horz" lIns="91440" tIns="45720" rIns="91440" bIns="45720" rtlCol="0">
            <a:noAutofit/>
          </a:bodyPr>
          <a:lstStyle/>
          <a:p>
            <a:pPr algn="just" defTabSz="457200">
              <a:buFont typeface="Arial"/>
              <a:buChar char="•"/>
            </a:pPr>
            <a:r>
              <a:rPr lang="ru-RU" sz="1800" kern="0" dirty="0" smtClean="0">
                <a:solidFill>
                  <a:srgbClr val="3C230A"/>
                </a:solidFill>
                <a:latin typeface="Times New Roman"/>
              </a:rPr>
              <a:t>Всемирная торговая организация (ВТО) была создана </a:t>
            </a:r>
            <a:r>
              <a:rPr lang="ru-RU" sz="1800" kern="0" dirty="0" err="1" smtClean="0">
                <a:solidFill>
                  <a:srgbClr val="3C230A"/>
                </a:solidFill>
                <a:latin typeface="Times New Roman"/>
              </a:rPr>
              <a:t>Марракешским</a:t>
            </a:r>
            <a:r>
              <a:rPr lang="ru-RU" sz="1800" kern="0" dirty="0" smtClean="0">
                <a:solidFill>
                  <a:srgbClr val="3C230A"/>
                </a:solidFill>
                <a:latin typeface="Times New Roman"/>
              </a:rPr>
              <a:t> </a:t>
            </a:r>
            <a:r>
              <a:rPr lang="ru-RU" sz="1800" kern="0" dirty="0">
                <a:solidFill>
                  <a:srgbClr val="3C230A"/>
                </a:solidFill>
                <a:latin typeface="Times New Roman"/>
              </a:rPr>
              <a:t>соглашением  об учреждении </a:t>
            </a:r>
            <a:r>
              <a:rPr lang="ru-RU" sz="1800" kern="0" dirty="0" smtClean="0">
                <a:solidFill>
                  <a:srgbClr val="3C230A"/>
                </a:solidFill>
                <a:latin typeface="Times New Roman"/>
              </a:rPr>
              <a:t>ВТО от </a:t>
            </a:r>
            <a:r>
              <a:rPr lang="ru-RU" sz="1800" kern="0" dirty="0">
                <a:solidFill>
                  <a:srgbClr val="3C230A"/>
                </a:solidFill>
                <a:latin typeface="Times New Roman"/>
              </a:rPr>
              <a:t>15.04.1994 </a:t>
            </a:r>
            <a:r>
              <a:rPr lang="ru-RU" sz="1800" kern="0" dirty="0" smtClean="0">
                <a:solidFill>
                  <a:srgbClr val="3C230A"/>
                </a:solidFill>
                <a:latin typeface="Times New Roman"/>
              </a:rPr>
              <a:t>г. (далее – «Соглашение о ВТО») и стала функционировать с 01.01.1995 г.</a:t>
            </a:r>
          </a:p>
          <a:p>
            <a:pPr algn="just" defTabSz="457200">
              <a:buFont typeface="Arial"/>
            </a:pPr>
            <a:r>
              <a:rPr lang="ru-RU" sz="1800" kern="0" dirty="0" smtClean="0">
                <a:solidFill>
                  <a:srgbClr val="3C230A"/>
                </a:solidFill>
                <a:latin typeface="Times New Roman"/>
              </a:rPr>
              <a:t>ВТО – самая молодая из всех универсальных международных организаций и при этом одна из самых влиятельных. </a:t>
            </a:r>
          </a:p>
          <a:p>
            <a:pPr algn="just" defTabSz="457200">
              <a:buFont typeface="Arial"/>
            </a:pPr>
            <a:r>
              <a:rPr lang="ru-RU" sz="1800" kern="0" dirty="0" smtClean="0">
                <a:solidFill>
                  <a:srgbClr val="3C230A"/>
                </a:solidFill>
                <a:latin typeface="Times New Roman"/>
              </a:rPr>
              <a:t>При этом ВТО – одна из самых критикуемых </a:t>
            </a:r>
            <a:r>
              <a:rPr lang="ru-RU" sz="1800" kern="0" dirty="0">
                <a:solidFill>
                  <a:srgbClr val="3C230A"/>
                </a:solidFill>
                <a:latin typeface="Times New Roman"/>
              </a:rPr>
              <a:t>(особенно гражданским </a:t>
            </a:r>
            <a:r>
              <a:rPr lang="ru-RU" sz="1800" kern="0" dirty="0" smtClean="0">
                <a:solidFill>
                  <a:srgbClr val="3C230A"/>
                </a:solidFill>
                <a:latin typeface="Times New Roman"/>
              </a:rPr>
              <a:t>обществом и развивающимися странами) международных организаций. Кон. 1990-х гг.: «ВТО – это теневое правительство мира», «клуб богатых мира сего»; </a:t>
            </a:r>
            <a:r>
              <a:rPr lang="ru-RU" sz="1800" kern="0" dirty="0" err="1" smtClean="0">
                <a:solidFill>
                  <a:srgbClr val="3C230A"/>
                </a:solidFill>
                <a:latin typeface="Times New Roman"/>
              </a:rPr>
              <a:t>маргинализация</a:t>
            </a:r>
            <a:r>
              <a:rPr lang="ru-RU" sz="1800" kern="0" dirty="0" smtClean="0">
                <a:solidFill>
                  <a:srgbClr val="3C230A"/>
                </a:solidFill>
                <a:latin typeface="Times New Roman"/>
              </a:rPr>
              <a:t> переговоров и принятия решений в ВТО.</a:t>
            </a:r>
          </a:p>
          <a:p>
            <a:pPr algn="just" defTabSz="457200">
              <a:buFont typeface="Arial"/>
            </a:pPr>
            <a:r>
              <a:rPr lang="ru-RU" sz="1800" kern="0" dirty="0" smtClean="0">
                <a:solidFill>
                  <a:srgbClr val="3C230A"/>
                </a:solidFill>
                <a:latin typeface="Times New Roman"/>
              </a:rPr>
              <a:t>Сейчас в адрес ВТО раздаётся критика несколько иного рода со стороны как развивающихся, так и развитых государств: неспособность завершить долго продолжающиеся переговоры о дальнейшей либерализации торговли и договориться о новых правилах, отвечающих на вызовы, стоящие перед международной торговлей в </a:t>
            </a:r>
            <a:r>
              <a:rPr lang="de-DE" sz="1800" kern="0" dirty="0" smtClean="0">
                <a:solidFill>
                  <a:srgbClr val="3C230A"/>
                </a:solidFill>
                <a:latin typeface="Times New Roman"/>
              </a:rPr>
              <a:t>XXI</a:t>
            </a:r>
            <a:r>
              <a:rPr lang="ru-RU" sz="1800" kern="0" dirty="0" smtClean="0">
                <a:solidFill>
                  <a:srgbClr val="3C230A"/>
                </a:solidFill>
                <a:latin typeface="Times New Roman"/>
              </a:rPr>
              <a:t> веке.</a:t>
            </a:r>
          </a:p>
          <a:p>
            <a:pPr algn="just" defTabSz="457200">
              <a:buFont typeface="Arial"/>
            </a:pPr>
            <a:r>
              <a:rPr lang="ru-RU" sz="1800" kern="0" dirty="0" smtClean="0">
                <a:solidFill>
                  <a:srgbClr val="3C230A"/>
                </a:solidFill>
                <a:latin typeface="Times New Roman"/>
              </a:rPr>
              <a:t>Март 2013 г.: Паскаль Лами (тогда – Генеральный директор ВТО) сравнил ВТО с компьютером: хотя «железо» является достаточным, программное обеспечение нуждается в обновлении.</a:t>
            </a:r>
          </a:p>
        </p:txBody>
      </p:sp>
      <p:sp>
        <p:nvSpPr>
          <p:cNvPr id="5" name="Slide Number Placeholder 4"/>
          <p:cNvSpPr>
            <a:spLocks noGrp="1"/>
          </p:cNvSpPr>
          <p:nvPr>
            <p:ph type="sldNum" sz="quarter" idx="12"/>
          </p:nvPr>
        </p:nvSpPr>
        <p:spPr/>
        <p:txBody>
          <a:bodyPr/>
          <a:lstStyle/>
          <a:p>
            <a:fld id="{D6B5C6E0-1DA3-4D5F-BBB9-FE86C9799D92}" type="slidenum">
              <a:rPr lang="en-US" smtClean="0"/>
              <a:t>3</a:t>
            </a:fld>
            <a:endParaRPr lang="en-US"/>
          </a:p>
        </p:txBody>
      </p:sp>
      <p:pic>
        <p:nvPicPr>
          <p:cNvPr id="8" name="Picture 2"/>
          <p:cNvPicPr>
            <a:picLocks noChangeAspect="1" noChangeArrowheads="1"/>
          </p:cNvPicPr>
          <p:nvPr/>
        </p:nvPicPr>
        <p:blipFill>
          <a:blip r:embed="rId2">
            <a:duotone>
              <a:prstClr val="black"/>
              <a:schemeClr val="accent6">
                <a:tint val="45000"/>
                <a:satMod val="400000"/>
              </a:schemeClr>
            </a:duotone>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76211" y="914400"/>
            <a:ext cx="8791575" cy="115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981385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382000" cy="838200"/>
          </a:xfrm>
        </p:spPr>
        <p:txBody>
          <a:bodyPr vert="horz" lIns="91440" tIns="45720" rIns="91440" bIns="45720" rtlCol="0" anchor="ctr">
            <a:normAutofit fontScale="90000"/>
          </a:bodyPr>
          <a:lstStyle/>
          <a:p>
            <a:pPr algn="l"/>
            <a:r>
              <a:rPr lang="ru-RU" sz="2800" b="1" kern="0" dirty="0" smtClean="0">
                <a:solidFill>
                  <a:srgbClr val="00A3DF"/>
                </a:solidFill>
                <a:latin typeface="Times New Roman"/>
              </a:rPr>
              <a:t>Политические органы без формальной институциональной структуры</a:t>
            </a:r>
            <a:endParaRPr lang="en-US" sz="2800" b="1" kern="0" dirty="0">
              <a:solidFill>
                <a:srgbClr val="00A3DF"/>
              </a:solidFill>
              <a:latin typeface="Times New Roman"/>
            </a:endParaRPr>
          </a:p>
        </p:txBody>
      </p:sp>
      <p:sp>
        <p:nvSpPr>
          <p:cNvPr id="3" name="Content Placeholder 2"/>
          <p:cNvSpPr>
            <a:spLocks noGrp="1"/>
          </p:cNvSpPr>
          <p:nvPr>
            <p:ph idx="1"/>
          </p:nvPr>
        </p:nvSpPr>
        <p:spPr>
          <a:xfrm>
            <a:off x="228600" y="731519"/>
            <a:ext cx="8686800" cy="5974081"/>
          </a:xfrm>
        </p:spPr>
        <p:txBody>
          <a:bodyPr>
            <a:noAutofit/>
          </a:bodyPr>
          <a:lstStyle/>
          <a:p>
            <a:pPr algn="just" defTabSz="457200">
              <a:buFont typeface="Arial"/>
              <a:buChar char="•"/>
            </a:pPr>
            <a:r>
              <a:rPr lang="ru-RU" sz="1400" kern="0" dirty="0" smtClean="0">
                <a:solidFill>
                  <a:srgbClr val="3C230A"/>
                </a:solidFill>
                <a:latin typeface="Times New Roman"/>
              </a:rPr>
              <a:t>Институциональная </a:t>
            </a:r>
            <a:r>
              <a:rPr lang="ru-RU" sz="1400" kern="0" dirty="0">
                <a:solidFill>
                  <a:srgbClr val="3C230A"/>
                </a:solidFill>
                <a:latin typeface="Times New Roman"/>
              </a:rPr>
              <a:t>структура ВТО во многом похожа на структуру других международных </a:t>
            </a:r>
            <a:r>
              <a:rPr lang="ru-RU" sz="1400" kern="0" dirty="0" smtClean="0">
                <a:solidFill>
                  <a:srgbClr val="3C230A"/>
                </a:solidFill>
                <a:latin typeface="Times New Roman"/>
              </a:rPr>
              <a:t>организаций. Однако в </a:t>
            </a:r>
            <a:r>
              <a:rPr lang="ru-RU" sz="1400" kern="0" dirty="0">
                <a:solidFill>
                  <a:srgbClr val="3C230A"/>
                </a:solidFill>
                <a:latin typeface="Times New Roman"/>
              </a:rPr>
              <a:t>ВТО нет «исполнительного органа» (как в ООН, МВФ или Всемирном Банке), состоящего из наиболее важных членов. В других универсальных международных организациях исполнительный орган облегчает принятие решений, сосредотачивая обсуждение в маленькой по составу, но репрезентативной группе членов или принимая определенные решения от имени всех членов. В отличие от некоторых др. универсальных МО (как ОЭСР или МОТ) в ВТО также нет постоянного органа, в котором представлены иные участники, помимо государств.</a:t>
            </a:r>
          </a:p>
          <a:p>
            <a:pPr algn="just" defTabSz="457200">
              <a:buFont typeface="Arial"/>
              <a:buChar char="•"/>
            </a:pPr>
            <a:r>
              <a:rPr lang="ru-RU" sz="1400" kern="0" dirty="0">
                <a:solidFill>
                  <a:srgbClr val="3C230A"/>
                </a:solidFill>
                <a:latin typeface="Times New Roman"/>
              </a:rPr>
              <a:t>Все политические органы ВТО включают в свой состав всех членов ВТО (162). Однако невозможно эффективно вести переговоры в такой огромной группе. Отсюда неформальные «встречи в зеленой комнате».</a:t>
            </a:r>
          </a:p>
          <a:p>
            <a:pPr algn="just" defTabSz="457200">
              <a:buFont typeface="Arial"/>
              <a:buChar char="•"/>
            </a:pPr>
            <a:r>
              <a:rPr lang="ru-RU" sz="1400" kern="0" dirty="0">
                <a:solidFill>
                  <a:srgbClr val="3C230A"/>
                </a:solidFill>
                <a:latin typeface="Times New Roman"/>
              </a:rPr>
              <a:t>Также в ВТО нет постоянного консультативного органа, в котором была бы представлена законодательная власть членов ВТО. Такой орган мог бы стать форумом для диалога между гражданским обществом и ВТО. Связи ВТО с парламентами постепенно крепнут: регулярные визиты Генерального Директора ВТО в столицы членов ВТО; семинары и брифинги с Межпарламентским </a:t>
            </a:r>
            <a:r>
              <a:rPr lang="ru-RU" sz="1400" kern="0" dirty="0" smtClean="0">
                <a:solidFill>
                  <a:srgbClr val="3C230A"/>
                </a:solidFill>
                <a:latin typeface="Times New Roman"/>
              </a:rPr>
              <a:t>союзом (МПС), </a:t>
            </a:r>
            <a:r>
              <a:rPr lang="ru-RU" sz="1400" kern="0" dirty="0">
                <a:solidFill>
                  <a:srgbClr val="3C230A"/>
                </a:solidFill>
                <a:latin typeface="Times New Roman"/>
              </a:rPr>
              <a:t>Европейским парламентом </a:t>
            </a:r>
            <a:r>
              <a:rPr lang="ru-RU" sz="1400" kern="0" dirty="0" smtClean="0">
                <a:solidFill>
                  <a:srgbClr val="3C230A"/>
                </a:solidFill>
                <a:latin typeface="Times New Roman"/>
              </a:rPr>
              <a:t>(</a:t>
            </a:r>
            <a:r>
              <a:rPr lang="ru-RU" sz="1400" kern="0" dirty="0" err="1" smtClean="0">
                <a:solidFill>
                  <a:srgbClr val="3C230A"/>
                </a:solidFill>
                <a:latin typeface="Times New Roman"/>
              </a:rPr>
              <a:t>ЕП</a:t>
            </a:r>
            <a:r>
              <a:rPr lang="ru-RU" sz="1400" kern="0" dirty="0" smtClean="0">
                <a:solidFill>
                  <a:srgbClr val="3C230A"/>
                </a:solidFill>
                <a:latin typeface="Times New Roman"/>
              </a:rPr>
              <a:t>) и </a:t>
            </a:r>
            <a:r>
              <a:rPr lang="ru-RU" sz="1400" kern="0" dirty="0">
                <a:solidFill>
                  <a:srgbClr val="3C230A"/>
                </a:solidFill>
                <a:latin typeface="Times New Roman"/>
              </a:rPr>
              <a:t>Конгрессом США.</a:t>
            </a:r>
          </a:p>
          <a:p>
            <a:pPr algn="just" defTabSz="457200">
              <a:buFont typeface="Arial"/>
              <a:buChar char="•"/>
            </a:pPr>
            <a:r>
              <a:rPr lang="ru-RU" sz="1400" kern="0" dirty="0">
                <a:solidFill>
                  <a:srgbClr val="3C230A"/>
                </a:solidFill>
                <a:latin typeface="Times New Roman"/>
              </a:rPr>
              <a:t>С 2003 г. МПС и ЕП организовали ряд сессий Парламентской конференции по ВТО. Сессию 2011 г. впервые принимала сама ВТО; в ней участвовали около 300 членов парламентов со всего мира.</a:t>
            </a:r>
          </a:p>
          <a:p>
            <a:pPr algn="just" defTabSz="457200">
              <a:buFont typeface="Arial"/>
              <a:buChar char="•"/>
            </a:pPr>
            <a:r>
              <a:rPr lang="ru-RU" sz="1400" kern="0" dirty="0">
                <a:solidFill>
                  <a:srgbClr val="3C230A"/>
                </a:solidFill>
                <a:latin typeface="Times New Roman"/>
              </a:rPr>
              <a:t>В 2003 г. </a:t>
            </a:r>
            <a:r>
              <a:rPr lang="ru-RU" sz="1400" kern="0" dirty="0" err="1">
                <a:solidFill>
                  <a:srgbClr val="3C230A"/>
                </a:solidFill>
                <a:latin typeface="Times New Roman"/>
              </a:rPr>
              <a:t>Супачаи</a:t>
            </a:r>
            <a:r>
              <a:rPr lang="ru-RU" sz="1400" kern="0" dirty="0">
                <a:solidFill>
                  <a:srgbClr val="3C230A"/>
                </a:solidFill>
                <a:latin typeface="Times New Roman"/>
              </a:rPr>
              <a:t> </a:t>
            </a:r>
            <a:r>
              <a:rPr lang="ru-RU" sz="1400" kern="0" dirty="0" err="1">
                <a:solidFill>
                  <a:srgbClr val="3C230A"/>
                </a:solidFill>
                <a:latin typeface="Times New Roman"/>
              </a:rPr>
              <a:t>Паничпакди</a:t>
            </a:r>
            <a:r>
              <a:rPr lang="ru-RU" sz="1400" kern="0" dirty="0">
                <a:solidFill>
                  <a:srgbClr val="3C230A"/>
                </a:solidFill>
                <a:latin typeface="Times New Roman"/>
              </a:rPr>
              <a:t> (Таиланд), в то время – Генеральный Директор </a:t>
            </a:r>
            <a:r>
              <a:rPr lang="ru-RU" sz="1400" kern="0" dirty="0" smtClean="0">
                <a:solidFill>
                  <a:srgbClr val="3C230A"/>
                </a:solidFill>
                <a:latin typeface="Times New Roman"/>
              </a:rPr>
              <a:t>ВТО, </a:t>
            </a:r>
            <a:r>
              <a:rPr lang="ru-RU" sz="1400" kern="0" dirty="0">
                <a:solidFill>
                  <a:srgbClr val="3C230A"/>
                </a:solidFill>
                <a:latin typeface="Times New Roman"/>
              </a:rPr>
              <a:t>создал по своей инициативе 2 консультативных органа: Неформальный консультативный орган неправительственных международных организаций (11 высокопоставленных представителей НПО) и Неформальный деловой консультативный орган (14 капитанов индустрии из развитых и развивающихся стран – членов ВТО). Но эта инициатива тихо умерла.</a:t>
            </a:r>
          </a:p>
          <a:p>
            <a:pPr algn="just" defTabSz="457200">
              <a:buFont typeface="Arial"/>
              <a:buChar char="•"/>
            </a:pPr>
            <a:r>
              <a:rPr lang="ru-RU" sz="1400" kern="0" dirty="0">
                <a:solidFill>
                  <a:srgbClr val="3C230A"/>
                </a:solidFill>
                <a:latin typeface="Times New Roman"/>
              </a:rPr>
              <a:t>Апрель 2012 г.: Паскаль Лами создал Группу по определению будущего торговли (12 членов, представляющих деловое сообщество – президент и генеральный директор бразильской авиастроительной корпорации, гражданское общество – Генеральный секретарь Международной конфедерации профсоюзов и бывших политиков – бывший Президент Ботсваны). Цель: изучать и анализировать вызовы, стоящие перед глобальной торговлей в</a:t>
            </a:r>
            <a:r>
              <a:rPr lang="de-DE" sz="1400" kern="0" dirty="0">
                <a:solidFill>
                  <a:srgbClr val="3C230A"/>
                </a:solidFill>
                <a:latin typeface="Times New Roman"/>
              </a:rPr>
              <a:t> XXI</a:t>
            </a:r>
            <a:r>
              <a:rPr lang="en-US" sz="1400" kern="0" dirty="0">
                <a:solidFill>
                  <a:srgbClr val="3C230A"/>
                </a:solidFill>
                <a:latin typeface="Times New Roman"/>
              </a:rPr>
              <a:t> </a:t>
            </a:r>
            <a:r>
              <a:rPr lang="ru-RU" sz="1400" kern="0" dirty="0">
                <a:solidFill>
                  <a:srgbClr val="3C230A"/>
                </a:solidFill>
                <a:latin typeface="Times New Roman"/>
              </a:rPr>
              <a:t>веке, и представить доклад с выводами в апреле 2013 г.</a:t>
            </a:r>
          </a:p>
        </p:txBody>
      </p:sp>
      <p:sp>
        <p:nvSpPr>
          <p:cNvPr id="5" name="Slide Number Placeholder 4"/>
          <p:cNvSpPr>
            <a:spLocks noGrp="1"/>
          </p:cNvSpPr>
          <p:nvPr>
            <p:ph type="sldNum" sz="quarter" idx="12"/>
          </p:nvPr>
        </p:nvSpPr>
        <p:spPr/>
        <p:txBody>
          <a:bodyPr/>
          <a:lstStyle/>
          <a:p>
            <a:fld id="{D6B5C6E0-1DA3-4D5F-BBB9-FE86C9799D92}" type="slidenum">
              <a:rPr lang="en-US" smtClean="0"/>
              <a:t>30</a:t>
            </a:fld>
            <a:endParaRPr lang="en-US" dirty="0"/>
          </a:p>
        </p:txBody>
      </p:sp>
      <p:pic>
        <p:nvPicPr>
          <p:cNvPr id="7" name="Picture 2"/>
          <p:cNvPicPr>
            <a:picLocks noChangeAspect="1" noChangeArrowheads="1"/>
          </p:cNvPicPr>
          <p:nvPr/>
        </p:nvPicPr>
        <p:blipFill>
          <a:blip r:embed="rId2">
            <a:duotone>
              <a:prstClr val="black"/>
              <a:schemeClr val="accent6">
                <a:tint val="45000"/>
                <a:satMod val="400000"/>
              </a:schemeClr>
            </a:duotone>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83831" y="673576"/>
            <a:ext cx="8791575" cy="115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476720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4079"/>
            <a:ext cx="8382000" cy="838200"/>
          </a:xfrm>
        </p:spPr>
        <p:txBody>
          <a:bodyPr vert="horz" lIns="91440" tIns="45720" rIns="91440" bIns="45720" rtlCol="0" anchor="ctr">
            <a:normAutofit fontScale="90000"/>
          </a:bodyPr>
          <a:lstStyle/>
          <a:p>
            <a:pPr algn="l"/>
            <a:r>
              <a:rPr lang="ru-RU" sz="2800" b="1" kern="0" dirty="0" smtClean="0">
                <a:solidFill>
                  <a:srgbClr val="00A3DF"/>
                </a:solidFill>
                <a:latin typeface="Times New Roman"/>
              </a:rPr>
              <a:t>Судебные, </a:t>
            </a:r>
            <a:r>
              <a:rPr lang="ru-RU" sz="2800" b="1" kern="0" dirty="0" err="1" smtClean="0">
                <a:solidFill>
                  <a:srgbClr val="00A3DF"/>
                </a:solidFill>
                <a:latin typeface="Times New Roman"/>
              </a:rPr>
              <a:t>квазисудебные</a:t>
            </a:r>
            <a:r>
              <a:rPr lang="ru-RU" sz="2800" b="1" kern="0" dirty="0" smtClean="0">
                <a:solidFill>
                  <a:srgbClr val="00A3DF"/>
                </a:solidFill>
                <a:latin typeface="Times New Roman"/>
              </a:rPr>
              <a:t> и прочие неполитические органы</a:t>
            </a:r>
            <a:endParaRPr lang="en-US" sz="2800" b="1" kern="0" dirty="0">
              <a:solidFill>
                <a:srgbClr val="00A3DF"/>
              </a:solidFill>
              <a:latin typeface="Times New Roman"/>
            </a:endParaRPr>
          </a:p>
        </p:txBody>
      </p:sp>
      <p:sp>
        <p:nvSpPr>
          <p:cNvPr id="3" name="Content Placeholder 2"/>
          <p:cNvSpPr>
            <a:spLocks noGrp="1"/>
          </p:cNvSpPr>
          <p:nvPr>
            <p:ph idx="1"/>
          </p:nvPr>
        </p:nvSpPr>
        <p:spPr>
          <a:xfrm>
            <a:off x="228600" y="731519"/>
            <a:ext cx="8686800" cy="5974081"/>
          </a:xfrm>
        </p:spPr>
        <p:txBody>
          <a:bodyPr>
            <a:noAutofit/>
          </a:bodyPr>
          <a:lstStyle/>
          <a:p>
            <a:pPr algn="just" defTabSz="457200">
              <a:buFont typeface="Arial"/>
              <a:buChar char="•"/>
            </a:pPr>
            <a:r>
              <a:rPr lang="ru-RU" sz="1800" kern="0" dirty="0" smtClean="0">
                <a:solidFill>
                  <a:srgbClr val="3C230A"/>
                </a:solidFill>
                <a:latin typeface="Times New Roman"/>
              </a:rPr>
              <a:t>Эти органы – неполитические. Наиболее важные из них – судебные и </a:t>
            </a:r>
            <a:r>
              <a:rPr lang="ru-RU" sz="1800" kern="0" dirty="0" err="1" smtClean="0">
                <a:solidFill>
                  <a:srgbClr val="3C230A"/>
                </a:solidFill>
                <a:latin typeface="Times New Roman"/>
              </a:rPr>
              <a:t>квазисудебные</a:t>
            </a:r>
            <a:r>
              <a:rPr lang="ru-RU" sz="1800" kern="0" dirty="0" smtClean="0">
                <a:solidFill>
                  <a:srgbClr val="3C230A"/>
                </a:solidFill>
                <a:latin typeface="Times New Roman"/>
              </a:rPr>
              <a:t> органы – третейские группы </a:t>
            </a:r>
            <a:r>
              <a:rPr lang="da-DK" sz="1800" kern="0" dirty="0" smtClean="0">
                <a:solidFill>
                  <a:srgbClr val="3C230A"/>
                </a:solidFill>
                <a:latin typeface="Times New Roman"/>
              </a:rPr>
              <a:t>(ad hoc)</a:t>
            </a:r>
            <a:r>
              <a:rPr lang="ru-RU" sz="1800" kern="0" dirty="0" smtClean="0">
                <a:solidFill>
                  <a:srgbClr val="3C230A"/>
                </a:solidFill>
                <a:latin typeface="Times New Roman"/>
              </a:rPr>
              <a:t> и постоянно действующий Апелляционный орган.</a:t>
            </a:r>
          </a:p>
          <a:p>
            <a:pPr algn="just" defTabSz="457200">
              <a:buFont typeface="Arial"/>
              <a:buChar char="•"/>
            </a:pPr>
            <a:r>
              <a:rPr lang="ru-RU" sz="1800" kern="0" dirty="0" smtClean="0">
                <a:solidFill>
                  <a:srgbClr val="3C230A"/>
                </a:solidFill>
                <a:latin typeface="Times New Roman"/>
              </a:rPr>
              <a:t>Другие неполитические органы ВТО: Постоянная группа экспертов (указана в Соглашении о субсидиях и компенсационных мерах, ст. 4.5 и 24.3), состоящая из пяти независимых экспертов в области субсидий и торговых отношений, которые назначаются Комитетом по субсидиям и компенсационным мерам. Постоянная группа экспертов может содействовать при разрешении споров относительно того, является ли спорная субсидия запрещенной. ВТО может запросить у Постоянной группы экспертов конфиденциальное экспертное заключение относительно природы любой субсидии, которую любой из членов ВТО собирается ввести.   Однако пока никто не прибегал к помощи Постоянной группы экспертов.</a:t>
            </a:r>
          </a:p>
          <a:p>
            <a:pPr algn="just" defTabSz="457200">
              <a:buFont typeface="Arial"/>
              <a:buChar char="•"/>
            </a:pPr>
            <a:r>
              <a:rPr lang="ru-RU" sz="1800" kern="0" dirty="0" smtClean="0">
                <a:solidFill>
                  <a:srgbClr val="3C230A"/>
                </a:solidFill>
                <a:latin typeface="Times New Roman"/>
              </a:rPr>
              <a:t>До 1 января 2005 г. основным примером неполитического органа ВТО был Орган по мониторингу текстиля. В его задачу входило изучать все имеющие значение меры, принимаемые членами ВТО, и оценивать их на соответствие Соглашению по текстилю и одежде. 11 членов этого органа назначались Советом по торговле товарами, но должны были осуществлять свои функции независимым и беспристрастным образом (то есть не как представители какого-то члена ВТО). Однако Соглашение по текстилю и одежде утратило силу с 1 января 2005 г., и поэтому Орган по мониторингу текстиля тоже прекратил существовать.</a:t>
            </a:r>
          </a:p>
        </p:txBody>
      </p:sp>
      <p:sp>
        <p:nvSpPr>
          <p:cNvPr id="5" name="Slide Number Placeholder 4"/>
          <p:cNvSpPr>
            <a:spLocks noGrp="1"/>
          </p:cNvSpPr>
          <p:nvPr>
            <p:ph type="sldNum" sz="quarter" idx="12"/>
          </p:nvPr>
        </p:nvSpPr>
        <p:spPr/>
        <p:txBody>
          <a:bodyPr/>
          <a:lstStyle/>
          <a:p>
            <a:fld id="{D6B5C6E0-1DA3-4D5F-BBB9-FE86C9799D92}" type="slidenum">
              <a:rPr lang="en-US" smtClean="0"/>
              <a:t>31</a:t>
            </a:fld>
            <a:endParaRPr lang="en-US" dirty="0"/>
          </a:p>
        </p:txBody>
      </p:sp>
      <p:pic>
        <p:nvPicPr>
          <p:cNvPr id="7" name="Picture 2"/>
          <p:cNvPicPr>
            <a:picLocks noChangeAspect="1" noChangeArrowheads="1"/>
          </p:cNvPicPr>
          <p:nvPr/>
        </p:nvPicPr>
        <p:blipFill>
          <a:blip r:embed="rId2">
            <a:duotone>
              <a:prstClr val="black"/>
              <a:schemeClr val="accent6">
                <a:tint val="45000"/>
                <a:satMod val="400000"/>
              </a:schemeClr>
            </a:duotone>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83831" y="673576"/>
            <a:ext cx="8791575" cy="115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216160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382000" cy="838200"/>
          </a:xfrm>
        </p:spPr>
        <p:txBody>
          <a:bodyPr vert="horz" lIns="91440" tIns="45720" rIns="91440" bIns="45720" rtlCol="0" anchor="ctr">
            <a:normAutofit/>
          </a:bodyPr>
          <a:lstStyle/>
          <a:p>
            <a:pPr algn="l"/>
            <a:r>
              <a:rPr lang="ru-RU" sz="2800" b="1" kern="0" dirty="0" smtClean="0">
                <a:solidFill>
                  <a:srgbClr val="00A3DF"/>
                </a:solidFill>
                <a:latin typeface="Times New Roman"/>
              </a:rPr>
              <a:t>Секретариат ВТО (1)</a:t>
            </a:r>
            <a:endParaRPr lang="en-US" sz="2800" b="1" kern="0" dirty="0">
              <a:solidFill>
                <a:srgbClr val="00A3DF"/>
              </a:solidFill>
              <a:latin typeface="Times New Roman"/>
            </a:endParaRPr>
          </a:p>
        </p:txBody>
      </p:sp>
      <p:sp>
        <p:nvSpPr>
          <p:cNvPr id="3" name="Content Placeholder 2"/>
          <p:cNvSpPr>
            <a:spLocks noGrp="1"/>
          </p:cNvSpPr>
          <p:nvPr>
            <p:ph idx="1"/>
          </p:nvPr>
        </p:nvSpPr>
        <p:spPr>
          <a:xfrm>
            <a:off x="228600" y="731519"/>
            <a:ext cx="8686800" cy="5974081"/>
          </a:xfrm>
        </p:spPr>
        <p:txBody>
          <a:bodyPr>
            <a:noAutofit/>
          </a:bodyPr>
          <a:lstStyle/>
          <a:p>
            <a:pPr algn="just" defTabSz="457200">
              <a:buFont typeface="Arial"/>
              <a:buChar char="•"/>
            </a:pPr>
            <a:r>
              <a:rPr lang="ru-RU" sz="1200" kern="0" dirty="0" smtClean="0">
                <a:solidFill>
                  <a:srgbClr val="3C230A"/>
                </a:solidFill>
                <a:latin typeface="Times New Roman"/>
              </a:rPr>
              <a:t>Расположен в Женеве, в Центре Уильяма </a:t>
            </a:r>
            <a:r>
              <a:rPr lang="ru-RU" sz="1200" kern="0" dirty="0" err="1" smtClean="0">
                <a:solidFill>
                  <a:srgbClr val="3C230A"/>
                </a:solidFill>
                <a:latin typeface="Times New Roman"/>
              </a:rPr>
              <a:t>Раппарда</a:t>
            </a:r>
            <a:r>
              <a:rPr lang="ru-RU" sz="1200" kern="0" dirty="0" smtClean="0">
                <a:solidFill>
                  <a:srgbClr val="3C230A"/>
                </a:solidFill>
                <a:latin typeface="Times New Roman"/>
              </a:rPr>
              <a:t>, на берегу Женевского озера, в бывшем здании МОТ.</a:t>
            </a:r>
          </a:p>
          <a:p>
            <a:pPr algn="just" defTabSz="457200">
              <a:buFont typeface="Arial"/>
              <a:buChar char="•"/>
            </a:pPr>
            <a:r>
              <a:rPr lang="ru-RU" sz="1200" kern="0" dirty="0" smtClean="0">
                <a:solidFill>
                  <a:srgbClr val="3C230A"/>
                </a:solidFill>
                <a:latin typeface="Times New Roman"/>
              </a:rPr>
              <a:t>По состоянию на 31 декабря 2014 г. – 634 работника (регулярный персонал), из них 330 </a:t>
            </a:r>
            <a:r>
              <a:rPr lang="ru-RU" sz="1200" kern="0" dirty="0">
                <a:solidFill>
                  <a:srgbClr val="3C230A"/>
                </a:solidFill>
                <a:latin typeface="Times New Roman"/>
              </a:rPr>
              <a:t>– </a:t>
            </a:r>
            <a:r>
              <a:rPr lang="ru-RU" sz="1200" kern="0" dirty="0" smtClean="0">
                <a:solidFill>
                  <a:srgbClr val="3C230A"/>
                </a:solidFill>
                <a:latin typeface="Times New Roman"/>
              </a:rPr>
              <a:t>женщины и </a:t>
            </a:r>
            <a:r>
              <a:rPr lang="ru-RU" sz="1200" kern="0" dirty="0">
                <a:solidFill>
                  <a:srgbClr val="3C230A"/>
                </a:solidFill>
                <a:latin typeface="Times New Roman"/>
              </a:rPr>
              <a:t>304 </a:t>
            </a:r>
            <a:r>
              <a:rPr lang="ru-RU" sz="1200" kern="0" dirty="0" smtClean="0">
                <a:solidFill>
                  <a:srgbClr val="3C230A"/>
                </a:solidFill>
                <a:latin typeface="Times New Roman"/>
              </a:rPr>
              <a:t>– мужчины</a:t>
            </a:r>
            <a:r>
              <a:rPr lang="ru-RU" sz="1200" kern="0" dirty="0">
                <a:solidFill>
                  <a:srgbClr val="3C230A"/>
                </a:solidFill>
                <a:latin typeface="Times New Roman"/>
              </a:rPr>
              <a:t>. </a:t>
            </a:r>
            <a:r>
              <a:rPr lang="ru-RU" sz="1200" kern="0" dirty="0" smtClean="0">
                <a:solidFill>
                  <a:srgbClr val="3C230A"/>
                </a:solidFill>
                <a:latin typeface="Times New Roman"/>
              </a:rPr>
              <a:t>Это – один из самых малочисленных секретариатов универсальной международной организации.</a:t>
            </a:r>
          </a:p>
          <a:p>
            <a:pPr algn="just" defTabSz="457200">
              <a:buFont typeface="Arial"/>
              <a:buChar char="•"/>
            </a:pPr>
            <a:r>
              <a:rPr lang="ru-RU" sz="1200" kern="0" dirty="0" smtClean="0">
                <a:solidFill>
                  <a:srgbClr val="3C230A"/>
                </a:solidFill>
                <a:latin typeface="Times New Roman"/>
              </a:rPr>
              <a:t>Основная функция – заставить быстро работать сеть ВТО.</a:t>
            </a:r>
          </a:p>
          <a:p>
            <a:pPr algn="just" defTabSz="457200">
              <a:buFont typeface="Arial"/>
              <a:buChar char="•"/>
            </a:pPr>
            <a:r>
              <a:rPr lang="ru-RU" sz="1200" kern="0" dirty="0" smtClean="0">
                <a:solidFill>
                  <a:srgbClr val="3C230A"/>
                </a:solidFill>
                <a:latin typeface="Times New Roman"/>
              </a:rPr>
              <a:t>Глава Секретариата – Генеральный Директор ВТО, которого назначает Министерская конференция на 6 лет. Она же принимает правила, определяющие полномочия, обязанности условия работы и срок работы Генерального Директора ВТО.</a:t>
            </a:r>
          </a:p>
          <a:p>
            <a:pPr algn="just" defTabSz="457200">
              <a:buFont typeface="Arial"/>
              <a:buChar char="•"/>
            </a:pPr>
            <a:r>
              <a:rPr lang="ru-RU" sz="1200" kern="0" dirty="0" smtClean="0">
                <a:solidFill>
                  <a:srgbClr val="3C230A"/>
                </a:solidFill>
                <a:latin typeface="Times New Roman"/>
              </a:rPr>
              <a:t>В истории ВТО назначение ГД часто становилось предметом споров, особенно при назначении преемника второго Генерального Директора ВТО </a:t>
            </a:r>
            <a:r>
              <a:rPr lang="ru-RU" sz="1200" kern="0" dirty="0" err="1" smtClean="0">
                <a:solidFill>
                  <a:srgbClr val="3C230A"/>
                </a:solidFill>
                <a:latin typeface="Times New Roman"/>
              </a:rPr>
              <a:t>Ренато</a:t>
            </a:r>
            <a:r>
              <a:rPr lang="ru-RU" sz="1200" kern="0" dirty="0" smtClean="0">
                <a:solidFill>
                  <a:srgbClr val="3C230A"/>
                </a:solidFill>
                <a:latin typeface="Times New Roman"/>
              </a:rPr>
              <a:t> </a:t>
            </a:r>
            <a:r>
              <a:rPr lang="ru-RU" sz="1200" kern="0" dirty="0" err="1" smtClean="0">
                <a:solidFill>
                  <a:srgbClr val="3C230A"/>
                </a:solidFill>
                <a:latin typeface="Times New Roman"/>
              </a:rPr>
              <a:t>Руджеро</a:t>
            </a:r>
            <a:r>
              <a:rPr lang="ru-RU" sz="1200" kern="0" dirty="0" smtClean="0">
                <a:solidFill>
                  <a:srgbClr val="3C230A"/>
                </a:solidFill>
                <a:latin typeface="Times New Roman"/>
              </a:rPr>
              <a:t> (Италия) в 1998-1999 гг.: год шли дискуссии; затем на первую часть срока (= 3 года) был назначен Майк </a:t>
            </a:r>
            <a:r>
              <a:rPr lang="ru-RU" sz="1200" kern="0" dirty="0" err="1" smtClean="0">
                <a:solidFill>
                  <a:srgbClr val="3C230A"/>
                </a:solidFill>
                <a:latin typeface="Times New Roman"/>
              </a:rPr>
              <a:t>Мур</a:t>
            </a:r>
            <a:r>
              <a:rPr lang="ru-RU" sz="1200" kern="0" dirty="0" smtClean="0">
                <a:solidFill>
                  <a:srgbClr val="3C230A"/>
                </a:solidFill>
                <a:latin typeface="Times New Roman"/>
              </a:rPr>
              <a:t> (Новая Зеландия), а на вторую (= 3 года) – </a:t>
            </a:r>
            <a:r>
              <a:rPr lang="ru-RU" sz="1200" kern="0" dirty="0" err="1" smtClean="0">
                <a:solidFill>
                  <a:srgbClr val="3C230A"/>
                </a:solidFill>
                <a:latin typeface="Times New Roman"/>
              </a:rPr>
              <a:t>Супачаи</a:t>
            </a:r>
            <a:r>
              <a:rPr lang="ru-RU" sz="1200" kern="0" dirty="0" smtClean="0">
                <a:solidFill>
                  <a:srgbClr val="3C230A"/>
                </a:solidFill>
                <a:latin typeface="Times New Roman"/>
              </a:rPr>
              <a:t> </a:t>
            </a:r>
            <a:r>
              <a:rPr lang="ru-RU" sz="1200" kern="0" dirty="0" err="1" smtClean="0">
                <a:solidFill>
                  <a:srgbClr val="3C230A"/>
                </a:solidFill>
                <a:latin typeface="Times New Roman"/>
              </a:rPr>
              <a:t>Паничпакди</a:t>
            </a:r>
            <a:r>
              <a:rPr lang="ru-RU" sz="1200" kern="0" dirty="0" smtClean="0">
                <a:solidFill>
                  <a:srgbClr val="3C230A"/>
                </a:solidFill>
                <a:latin typeface="Times New Roman"/>
              </a:rPr>
              <a:t> (Таиланд).</a:t>
            </a:r>
          </a:p>
          <a:p>
            <a:pPr algn="just" defTabSz="457200">
              <a:buFont typeface="Arial"/>
              <a:buChar char="•"/>
            </a:pPr>
            <a:r>
              <a:rPr lang="ru-RU" sz="1200" kern="0" dirty="0" smtClean="0">
                <a:solidFill>
                  <a:srgbClr val="3C230A"/>
                </a:solidFill>
                <a:latin typeface="Times New Roman"/>
              </a:rPr>
              <a:t>В декабре 2002 г. Генеральный Совет принял новые процедуры для назначения Генерального Директора: процесс назначения должен начаться за 9 месяцев до истечения срока полномочий действующего Генерального Директора. Процесс назначения контролируется Председателем Генерального Совета, действующим при поддержке Председателя ОРС и Председателя ОПОТП. </a:t>
            </a:r>
          </a:p>
          <a:p>
            <a:pPr algn="just" defTabSz="457200">
              <a:buFont typeface="Arial"/>
              <a:buChar char="•"/>
            </a:pPr>
            <a:r>
              <a:rPr lang="ru-RU" sz="1200" kern="0" dirty="0" smtClean="0">
                <a:solidFill>
                  <a:srgbClr val="3C230A"/>
                </a:solidFill>
                <a:latin typeface="Times New Roman"/>
              </a:rPr>
              <a:t>Только члены ВТО могут выдвигать кандидатов на пост Генерального Директора ВТО.</a:t>
            </a:r>
          </a:p>
          <a:p>
            <a:pPr algn="just" defTabSz="457200">
              <a:buFont typeface="Arial"/>
              <a:buChar char="•"/>
            </a:pPr>
            <a:r>
              <a:rPr lang="ru-RU" sz="1200" kern="0" dirty="0" smtClean="0">
                <a:solidFill>
                  <a:srgbClr val="3C230A"/>
                </a:solidFill>
                <a:latin typeface="Times New Roman"/>
              </a:rPr>
              <a:t>Основная цель – выбрать Генерального Директора консенсусом. Однако если это не удастся, то проводится голосование (как исключение из правила, не представляющее собой прецедент для каких-либо будущих решений в ВТО).</a:t>
            </a:r>
          </a:p>
          <a:p>
            <a:pPr algn="just" defTabSz="457200">
              <a:buFont typeface="Arial"/>
              <a:buChar char="•"/>
            </a:pPr>
            <a:r>
              <a:rPr lang="ru-RU" sz="1200" kern="0" dirty="0" smtClean="0">
                <a:solidFill>
                  <a:srgbClr val="3C230A"/>
                </a:solidFill>
                <a:latin typeface="Times New Roman"/>
              </a:rPr>
              <a:t>В декабре 2012 г. было 9 кандидатов на пост ГД: граждане </a:t>
            </a:r>
            <a:r>
              <a:rPr lang="ru-RU" sz="1200" kern="0" dirty="0">
                <a:solidFill>
                  <a:srgbClr val="3C230A"/>
                </a:solidFill>
                <a:latin typeface="Times New Roman"/>
              </a:rPr>
              <a:t>Индонезии, </a:t>
            </a:r>
            <a:r>
              <a:rPr lang="ru-RU" sz="1200" kern="0" dirty="0" smtClean="0">
                <a:solidFill>
                  <a:srgbClr val="3C230A"/>
                </a:solidFill>
                <a:latin typeface="Times New Roman"/>
              </a:rPr>
              <a:t>Кореи, Иордании, Мексики, Бразилии, Коста-Рики, Новой Зеландии, Кении, Ганы. Каждый сделал презентацию перед Генеральным Советом (описав своё видение ВТО), провел сессию вопросов и ответов и интенсивную «избирательную» кампанию. 8 мая 2013 г. Генеральный Совет рекомендовал Роберто </a:t>
            </a:r>
            <a:r>
              <a:rPr lang="ru-RU" sz="1200" kern="0" dirty="0" err="1" smtClean="0">
                <a:solidFill>
                  <a:srgbClr val="3C230A"/>
                </a:solidFill>
                <a:latin typeface="Times New Roman"/>
              </a:rPr>
              <a:t>Азеведо</a:t>
            </a:r>
            <a:r>
              <a:rPr lang="ru-RU" sz="1200" kern="0" dirty="0" smtClean="0">
                <a:solidFill>
                  <a:srgbClr val="3C230A"/>
                </a:solidFill>
                <a:latin typeface="Times New Roman"/>
              </a:rPr>
              <a:t> (Бразилия) на пост нового Генерального Директора ВТО начиная с 1 сентября 2013 г.</a:t>
            </a:r>
          </a:p>
          <a:p>
            <a:pPr algn="just" defTabSz="457200">
              <a:buFont typeface="Arial"/>
              <a:buChar char="•"/>
            </a:pPr>
            <a:r>
              <a:rPr lang="ru-RU" sz="1200" kern="0" dirty="0" smtClean="0">
                <a:solidFill>
                  <a:srgbClr val="3C230A"/>
                </a:solidFill>
                <a:latin typeface="Times New Roman"/>
              </a:rPr>
              <a:t>Ни Генеральный Директор, ни Секретариат не принимают политических решений и не формулируют политическую повестку дня, - это прерогатива членов ВТО. И Генеральный Директор, и Секретариат действуют как «честный брокер» или «лицо, облегчающее» процедуру принятия решений в ВТО. В частности, от них не ожидается, что они должны делать предложения по реформе ВТО или по совершению тех или иных действий.</a:t>
            </a:r>
          </a:p>
          <a:p>
            <a:pPr algn="just" defTabSz="457200">
              <a:buFont typeface="Arial"/>
              <a:buChar char="•"/>
            </a:pPr>
            <a:r>
              <a:rPr lang="ru-RU" sz="1200" kern="0" dirty="0" smtClean="0">
                <a:solidFill>
                  <a:srgbClr val="3C230A"/>
                </a:solidFill>
                <a:latin typeface="Times New Roman"/>
              </a:rPr>
              <a:t>Генеральный Директор и Секретариат ВТО играют важную роль в достижении консенсуса между членами ВТО по отдельным соглашениям и вопросам. Например, такую роль играет Генеральный Директор ВТО как Председатель Комитета по торговым переговорам.</a:t>
            </a:r>
          </a:p>
        </p:txBody>
      </p:sp>
      <p:sp>
        <p:nvSpPr>
          <p:cNvPr id="5" name="Slide Number Placeholder 4"/>
          <p:cNvSpPr>
            <a:spLocks noGrp="1"/>
          </p:cNvSpPr>
          <p:nvPr>
            <p:ph type="sldNum" sz="quarter" idx="12"/>
          </p:nvPr>
        </p:nvSpPr>
        <p:spPr/>
        <p:txBody>
          <a:bodyPr/>
          <a:lstStyle/>
          <a:p>
            <a:fld id="{D6B5C6E0-1DA3-4D5F-BBB9-FE86C9799D92}" type="slidenum">
              <a:rPr lang="en-US" smtClean="0"/>
              <a:t>32</a:t>
            </a:fld>
            <a:endParaRPr lang="en-US" dirty="0"/>
          </a:p>
        </p:txBody>
      </p:sp>
      <p:pic>
        <p:nvPicPr>
          <p:cNvPr id="7" name="Picture 2"/>
          <p:cNvPicPr>
            <a:picLocks noChangeAspect="1" noChangeArrowheads="1"/>
          </p:cNvPicPr>
          <p:nvPr/>
        </p:nvPicPr>
        <p:blipFill>
          <a:blip r:embed="rId2">
            <a:duotone>
              <a:prstClr val="black"/>
              <a:schemeClr val="accent6">
                <a:tint val="45000"/>
                <a:satMod val="400000"/>
              </a:schemeClr>
            </a:duotone>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83831" y="673576"/>
            <a:ext cx="8791575" cy="115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625994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382000" cy="838200"/>
          </a:xfrm>
        </p:spPr>
        <p:txBody>
          <a:bodyPr vert="horz" lIns="91440" tIns="45720" rIns="91440" bIns="45720" rtlCol="0" anchor="ctr">
            <a:normAutofit/>
          </a:bodyPr>
          <a:lstStyle/>
          <a:p>
            <a:pPr algn="l"/>
            <a:r>
              <a:rPr lang="ru-RU" sz="2800" b="1" kern="0" dirty="0" smtClean="0">
                <a:solidFill>
                  <a:srgbClr val="00A3DF"/>
                </a:solidFill>
                <a:latin typeface="Times New Roman"/>
              </a:rPr>
              <a:t>Секретариат ВТО (2)</a:t>
            </a:r>
            <a:endParaRPr lang="en-US" sz="2800" b="1" kern="0" dirty="0">
              <a:solidFill>
                <a:srgbClr val="00A3DF"/>
              </a:solidFill>
              <a:latin typeface="Times New Roman"/>
            </a:endParaRPr>
          </a:p>
        </p:txBody>
      </p:sp>
      <p:sp>
        <p:nvSpPr>
          <p:cNvPr id="3" name="Content Placeholder 2"/>
          <p:cNvSpPr>
            <a:spLocks noGrp="1"/>
          </p:cNvSpPr>
          <p:nvPr>
            <p:ph idx="1"/>
          </p:nvPr>
        </p:nvSpPr>
        <p:spPr>
          <a:xfrm>
            <a:off x="183831" y="731519"/>
            <a:ext cx="8883969" cy="5974081"/>
          </a:xfrm>
        </p:spPr>
        <p:txBody>
          <a:bodyPr>
            <a:noAutofit/>
          </a:bodyPr>
          <a:lstStyle/>
          <a:p>
            <a:pPr algn="just" defTabSz="457200">
              <a:buFont typeface="Arial"/>
              <a:buChar char="•"/>
            </a:pPr>
            <a:r>
              <a:rPr lang="ru-RU" sz="1000" kern="0" dirty="0" smtClean="0">
                <a:solidFill>
                  <a:srgbClr val="3C230A"/>
                </a:solidFill>
                <a:latin typeface="Times New Roman"/>
              </a:rPr>
              <a:t>Задачи Секретариата:</a:t>
            </a:r>
          </a:p>
          <a:p>
            <a:pPr lvl="1" algn="just" defTabSz="457200">
              <a:buFontTx/>
              <a:buChar char="-"/>
            </a:pPr>
            <a:r>
              <a:rPr lang="ru-RU" sz="1000" kern="0" dirty="0" smtClean="0">
                <a:solidFill>
                  <a:srgbClr val="3C230A"/>
                </a:solidFill>
                <a:latin typeface="Times New Roman"/>
              </a:rPr>
              <a:t>Оказывать техническую, секретарскую и профессиональную поддержку многим органам ВТО (включая составление протоколов заседаний этих органов и организацию Министерской конференции 1 раз в 2 года);</a:t>
            </a:r>
          </a:p>
          <a:p>
            <a:pPr lvl="1" algn="just" defTabSz="457200">
              <a:buFontTx/>
              <a:buChar char="-"/>
            </a:pPr>
            <a:r>
              <a:rPr lang="ru-RU" sz="1000" kern="0" dirty="0" smtClean="0">
                <a:solidFill>
                  <a:srgbClr val="3C230A"/>
                </a:solidFill>
                <a:latin typeface="Times New Roman"/>
              </a:rPr>
              <a:t>Оказывать техническое содействие развивающимся государствам-членам ВТО;</a:t>
            </a:r>
          </a:p>
          <a:p>
            <a:pPr lvl="1" algn="just" defTabSz="457200">
              <a:buFontTx/>
              <a:buChar char="-"/>
            </a:pPr>
            <a:r>
              <a:rPr lang="ru-RU" sz="1000" kern="0" dirty="0" smtClean="0">
                <a:solidFill>
                  <a:srgbClr val="3C230A"/>
                </a:solidFill>
                <a:latin typeface="Times New Roman"/>
              </a:rPr>
              <a:t>Осуществлять мониторинг и анализ развития мировой торговли;</a:t>
            </a:r>
          </a:p>
          <a:p>
            <a:pPr lvl="1" algn="just" defTabSz="457200">
              <a:buFontTx/>
              <a:buChar char="-"/>
            </a:pPr>
            <a:r>
              <a:rPr lang="ru-RU" sz="1000" kern="0" dirty="0" smtClean="0">
                <a:solidFill>
                  <a:srgbClr val="3C230A"/>
                </a:solidFill>
                <a:latin typeface="Times New Roman"/>
              </a:rPr>
              <a:t>Консультировать правительства стран, которые желают стать членами ВТО; </a:t>
            </a:r>
          </a:p>
          <a:p>
            <a:pPr lvl="1" algn="just" defTabSz="457200">
              <a:buFontTx/>
              <a:buChar char="-"/>
            </a:pPr>
            <a:r>
              <a:rPr lang="ru-RU" sz="1000" kern="0" dirty="0" smtClean="0">
                <a:solidFill>
                  <a:srgbClr val="3C230A"/>
                </a:solidFill>
                <a:latin typeface="Times New Roman"/>
              </a:rPr>
              <a:t>Предоставлять информацию общественности и СМИ;</a:t>
            </a:r>
          </a:p>
          <a:p>
            <a:pPr lvl="1" algn="just" defTabSz="457200">
              <a:buFontTx/>
              <a:buChar char="-"/>
            </a:pPr>
            <a:r>
              <a:rPr lang="ru-RU" sz="1000" kern="0" dirty="0" smtClean="0">
                <a:solidFill>
                  <a:srgbClr val="3C230A"/>
                </a:solidFill>
                <a:latin typeface="Times New Roman"/>
              </a:rPr>
              <a:t>Оказывать административную поддержку и правовую помощь третейским группам по разрешению споров в ВТО.</a:t>
            </a:r>
          </a:p>
          <a:p>
            <a:pPr algn="just" defTabSz="457200">
              <a:buFont typeface="Arial"/>
              <a:buChar char="•"/>
            </a:pPr>
            <a:r>
              <a:rPr lang="ru-RU" sz="1000" kern="0" dirty="0" smtClean="0">
                <a:solidFill>
                  <a:srgbClr val="3C230A"/>
                </a:solidFill>
                <a:latin typeface="Times New Roman"/>
              </a:rPr>
              <a:t>В 2002 г. 15 развивающихся стран (во главе с Индией) высказывали опасения насчет роли Секретариата ВТО и Генерального Директора ВТО в переговорах и дебатах по политическим вопросам в совместном коммюнике: «Секретариат и Генеральный Директор ВТО (…) должны играть нейтральную/беспристрастную и объективную роль. Они не должны прямо или иным образом выражать свое мнение по поводу конкретных вопросов, обсуждаемых на Министерской Конференции».</a:t>
            </a:r>
          </a:p>
          <a:p>
            <a:pPr algn="just" defTabSz="457200">
              <a:buFont typeface="Arial"/>
              <a:buChar char="•"/>
            </a:pPr>
            <a:r>
              <a:rPr lang="ru-RU" sz="1000" kern="0" dirty="0" smtClean="0">
                <a:solidFill>
                  <a:srgbClr val="3C230A"/>
                </a:solidFill>
                <a:latin typeface="Times New Roman"/>
              </a:rPr>
              <a:t>Отчет Сазерленда о будущем ВТО (2004 г.): Генеральный Директор и Секретариат ВТО должны играть более активную роль.</a:t>
            </a:r>
          </a:p>
          <a:p>
            <a:pPr algn="just" defTabSz="457200">
              <a:buFont typeface="Arial"/>
              <a:buChar char="•"/>
            </a:pPr>
            <a:r>
              <a:rPr lang="ru-RU" sz="1000" kern="0" dirty="0" smtClean="0">
                <a:solidFill>
                  <a:srgbClr val="3C230A"/>
                </a:solidFill>
                <a:latin typeface="Times New Roman"/>
              </a:rPr>
              <a:t>Статус Генерального Директора и персонала ВТО как независимых и беспристрастных международных чиновников – см. ст. </a:t>
            </a:r>
            <a:r>
              <a:rPr lang="de-DE" sz="1000" kern="0" dirty="0" smtClean="0">
                <a:solidFill>
                  <a:srgbClr val="3C230A"/>
                </a:solidFill>
                <a:latin typeface="Times New Roman"/>
              </a:rPr>
              <a:t>VI</a:t>
            </a:r>
            <a:r>
              <a:rPr lang="ru-RU" sz="1000" kern="0" dirty="0" smtClean="0">
                <a:solidFill>
                  <a:srgbClr val="3C230A"/>
                </a:solidFill>
                <a:latin typeface="Times New Roman"/>
              </a:rPr>
              <a:t>:4 Соглашения о ВТО: «Обязанности Генерального Директора и персонала Секретариата по своему характеру являются исключительно международными. При выполнении своих обязанностей Генеральный Директор и персонал Секретариата не могут запрашивать или принимать указания от какого-либо правительства или любого другого органа помимо ВТО. Они должны воздерживаться от любых действий, которые могли бы отрицательно отразиться на их статусе международных должностных лиц. Члены ВТО должны уважать международный характер обязанностей Генерального Директора и персонала Секретариата и не должны пытаться влиять на них при выполнении ими своих обязанностей».</a:t>
            </a:r>
          </a:p>
          <a:p>
            <a:pPr algn="just" defTabSz="457200">
              <a:buFont typeface="Arial"/>
              <a:buChar char="•"/>
            </a:pPr>
            <a:r>
              <a:rPr lang="ru-RU" sz="1000" kern="0" dirty="0" smtClean="0">
                <a:solidFill>
                  <a:srgbClr val="3C230A"/>
                </a:solidFill>
                <a:latin typeface="Times New Roman"/>
              </a:rPr>
              <a:t>У Генерального Директора есть 4 заместителя. Генеральный Директора назначает их по итогам консультаций с членами ВТО. Вместе Генеральный Директор и его заместители составляют высший менеджмент ВТО. Число заместителей Генерального Директора также стало предметом спора в Генеральном Совете: хотя существует мнение, что у Генерального Директора могло бы быть меньше заместителей, существующее их количество (4) позволяет всем главным регионам мира иметь представительство в высшем менеджменте ВТО.</a:t>
            </a:r>
          </a:p>
          <a:p>
            <a:pPr algn="just" defTabSz="457200">
              <a:buFont typeface="Arial"/>
              <a:buChar char="•"/>
            </a:pPr>
            <a:r>
              <a:rPr lang="ru-RU" sz="1000" kern="0" dirty="0" smtClean="0">
                <a:solidFill>
                  <a:srgbClr val="3C230A"/>
                </a:solidFill>
                <a:latin typeface="Times New Roman"/>
              </a:rPr>
              <a:t>Секретариат ВТО делится на отделы с функциональной ролью (Отдел по правилам; Отдел по услугам; Отдел по доступу на рынок), отделы с информационной ролью и по взаимодействию (Отдел по информации и связям с прессой) и отделы со вспомогательными функциями. Отделы возглавляют директора, которые подотчетны соответствующему заместителю Генерального Директора либо самому Генеральному Директору непосредственно.</a:t>
            </a:r>
            <a:r>
              <a:rPr lang="ru-RU" sz="1000" kern="0" dirty="0">
                <a:solidFill>
                  <a:srgbClr val="3C230A"/>
                </a:solidFill>
                <a:latin typeface="Times New Roman"/>
              </a:rPr>
              <a:t> Структура Секретариата - </a:t>
            </a:r>
            <a:r>
              <a:rPr lang="en-US" sz="1000" kern="0" dirty="0">
                <a:solidFill>
                  <a:srgbClr val="3C230A"/>
                </a:solidFill>
                <a:latin typeface="Times New Roman"/>
                <a:hlinkClick r:id="rId2"/>
              </a:rPr>
              <a:t>https://www.wto.org/english/thewto_e/whatis_e/tif_e/org4_e.htm</a:t>
            </a:r>
            <a:r>
              <a:rPr lang="ru-RU" sz="1000" kern="0" dirty="0" smtClean="0">
                <a:solidFill>
                  <a:srgbClr val="3C230A"/>
                </a:solidFill>
                <a:latin typeface="Times New Roman"/>
              </a:rPr>
              <a:t>.</a:t>
            </a:r>
          </a:p>
          <a:p>
            <a:pPr algn="just" defTabSz="457200">
              <a:buFont typeface="Arial"/>
              <a:buChar char="•"/>
            </a:pPr>
            <a:r>
              <a:rPr lang="ru-RU" sz="1000" kern="0" dirty="0" smtClean="0">
                <a:solidFill>
                  <a:srgbClr val="3C230A"/>
                </a:solidFill>
                <a:latin typeface="Times New Roman"/>
              </a:rPr>
              <a:t>Помимо отделов, в состав Секретариата ВТО также входит Институт по подготовке и техническому сотрудничеству (англ. </a:t>
            </a:r>
            <a:r>
              <a:rPr lang="en-GB" sz="1000" kern="0" dirty="0" smtClean="0">
                <a:solidFill>
                  <a:srgbClr val="3C230A"/>
                </a:solidFill>
                <a:latin typeface="Times New Roman"/>
              </a:rPr>
              <a:t>Institute for Training and Technical Cooperation; ITTC)</a:t>
            </a:r>
            <a:r>
              <a:rPr lang="ru-RU" sz="1000" kern="0" dirty="0" smtClean="0">
                <a:solidFill>
                  <a:srgbClr val="3C230A"/>
                </a:solidFill>
                <a:latin typeface="Times New Roman"/>
              </a:rPr>
              <a:t>, учрежденный в 2003 г. для обеспечения согласованного подхода к наращиванию возможностей и технической помощи.</a:t>
            </a:r>
            <a:endParaRPr lang="ru-RU" sz="1000" kern="0" dirty="0">
              <a:solidFill>
                <a:srgbClr val="3C230A"/>
              </a:solidFill>
              <a:latin typeface="Times New Roman"/>
            </a:endParaRPr>
          </a:p>
          <a:p>
            <a:pPr algn="just" defTabSz="457200">
              <a:buFont typeface="Arial"/>
              <a:buChar char="•"/>
            </a:pPr>
            <a:r>
              <a:rPr lang="ru-RU" sz="1000" kern="0" dirty="0" smtClean="0">
                <a:solidFill>
                  <a:srgbClr val="3C230A"/>
                </a:solidFill>
                <a:latin typeface="Times New Roman"/>
              </a:rPr>
              <a:t>Генеральный Директор назначает персонал и определяет его должностные обязанности и условия службы в соответствии с Правилами для персонала, принятыми Министерской конференцией.</a:t>
            </a:r>
          </a:p>
          <a:p>
            <a:pPr algn="just" defTabSz="457200">
              <a:buFont typeface="Arial"/>
              <a:buChar char="•"/>
            </a:pPr>
            <a:r>
              <a:rPr lang="ru-RU" sz="1000" kern="0" dirty="0" smtClean="0">
                <a:solidFill>
                  <a:srgbClr val="3C230A"/>
                </a:solidFill>
                <a:latin typeface="Times New Roman"/>
              </a:rPr>
              <a:t>В Секретариате работают граждане из 78 стран, больше всего – из Франции, Соединенного Королевства, </a:t>
            </a:r>
            <a:r>
              <a:rPr lang="ru-RU" sz="1000" kern="0" dirty="0">
                <a:solidFill>
                  <a:srgbClr val="3C230A"/>
                </a:solidFill>
                <a:latin typeface="Times New Roman"/>
              </a:rPr>
              <a:t>И</a:t>
            </a:r>
            <a:r>
              <a:rPr lang="ru-RU" sz="1000" kern="0" dirty="0" smtClean="0">
                <a:solidFill>
                  <a:srgbClr val="3C230A"/>
                </a:solidFill>
                <a:latin typeface="Times New Roman"/>
              </a:rPr>
              <a:t>спании, Швейцарии, США и Канады. Из России – 1 человек. Нет формальных или неформальных квот по государствам или регионам. Большинство профессионального персонала – юристы и экономисты. Рабочие языки ВТО: английский, французский, испанский (но английский язы</a:t>
            </a:r>
            <a:r>
              <a:rPr lang="ru-RU" sz="1000" kern="0" dirty="0">
                <a:solidFill>
                  <a:srgbClr val="3C230A"/>
                </a:solidFill>
                <a:latin typeface="Times New Roman"/>
              </a:rPr>
              <a:t>к</a:t>
            </a:r>
            <a:r>
              <a:rPr lang="ru-RU" sz="1000" kern="0" dirty="0" smtClean="0">
                <a:solidFill>
                  <a:srgbClr val="3C230A"/>
                </a:solidFill>
                <a:latin typeface="Times New Roman"/>
              </a:rPr>
              <a:t> – самый употребляемый).</a:t>
            </a:r>
          </a:p>
          <a:p>
            <a:pPr algn="just" defTabSz="457200">
              <a:buFont typeface="Arial"/>
              <a:buChar char="•"/>
            </a:pPr>
            <a:r>
              <a:rPr lang="ru-RU" sz="1000" kern="0" dirty="0" smtClean="0">
                <a:solidFill>
                  <a:srgbClr val="3C230A"/>
                </a:solidFill>
                <a:latin typeface="Times New Roman"/>
              </a:rPr>
              <a:t>Программа стажировок для студентов.</a:t>
            </a:r>
            <a:endParaRPr lang="ru-RU" sz="1000" kern="0" dirty="0">
              <a:solidFill>
                <a:srgbClr val="3C230A"/>
              </a:solidFill>
              <a:latin typeface="Times New Roman"/>
            </a:endParaRPr>
          </a:p>
        </p:txBody>
      </p:sp>
      <p:sp>
        <p:nvSpPr>
          <p:cNvPr id="5" name="Slide Number Placeholder 4"/>
          <p:cNvSpPr>
            <a:spLocks noGrp="1"/>
          </p:cNvSpPr>
          <p:nvPr>
            <p:ph type="sldNum" sz="quarter" idx="12"/>
          </p:nvPr>
        </p:nvSpPr>
        <p:spPr/>
        <p:txBody>
          <a:bodyPr/>
          <a:lstStyle/>
          <a:p>
            <a:fld id="{D6B5C6E0-1DA3-4D5F-BBB9-FE86C9799D92}" type="slidenum">
              <a:rPr lang="en-US" smtClean="0"/>
              <a:t>33</a:t>
            </a:fld>
            <a:endParaRPr lang="en-US" dirty="0"/>
          </a:p>
        </p:txBody>
      </p:sp>
      <p:pic>
        <p:nvPicPr>
          <p:cNvPr id="7" name="Picture 2"/>
          <p:cNvPicPr>
            <a:picLocks noChangeAspect="1" noChangeArrowheads="1"/>
          </p:cNvPicPr>
          <p:nvPr/>
        </p:nvPicPr>
        <p:blipFill>
          <a:blip r:embed="rId3">
            <a:duotone>
              <a:prstClr val="black"/>
              <a:schemeClr val="accent6">
                <a:tint val="45000"/>
                <a:satMod val="400000"/>
              </a:schemeClr>
            </a:duotone>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83831" y="673576"/>
            <a:ext cx="8791575" cy="115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445437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617" y="-152400"/>
            <a:ext cx="8229600" cy="1143000"/>
          </a:xfrm>
        </p:spPr>
        <p:txBody>
          <a:bodyPr>
            <a:normAutofit/>
          </a:bodyPr>
          <a:lstStyle/>
          <a:p>
            <a:pPr algn="l"/>
            <a:r>
              <a:rPr lang="ru-RU" sz="2800" b="1" kern="0" dirty="0" smtClean="0">
                <a:solidFill>
                  <a:srgbClr val="00A3DF"/>
                </a:solidFill>
                <a:latin typeface="Times New Roman"/>
              </a:rPr>
              <a:t>Организационная структура Секретариата ВТО</a:t>
            </a:r>
            <a:endParaRPr lang="da-DK" sz="2800" dirty="0"/>
          </a:p>
        </p:txBody>
      </p:sp>
      <p:pic>
        <p:nvPicPr>
          <p:cNvPr id="7" name="Pladsholder til indhold 6" descr="Screen Shot 2016-02-24 at 16.25.41.png"/>
          <p:cNvPicPr>
            <a:picLocks noGrp="1" noChangeAspect="1"/>
          </p:cNvPicPr>
          <p:nvPr>
            <p:ph idx="1"/>
          </p:nvPr>
        </p:nvPicPr>
        <p:blipFill>
          <a:blip r:embed="rId2" cstate="print">
            <a:extLst>
              <a:ext uri="{28A0092B-C50C-407E-A947-70E740481C1C}">
                <a14:useLocalDpi xmlns:a14="http://schemas.microsoft.com/office/drawing/2010/main" val="0"/>
              </a:ext>
            </a:extLst>
          </a:blip>
          <a:srcRect l="-4261" r="-4261"/>
          <a:stretch>
            <a:fillRect/>
          </a:stretch>
        </p:blipFill>
        <p:spPr>
          <a:xfrm>
            <a:off x="457200" y="914400"/>
            <a:ext cx="8229600" cy="5211763"/>
          </a:xfrm>
        </p:spPr>
      </p:pic>
      <p:sp>
        <p:nvSpPr>
          <p:cNvPr id="5" name="Pladsholder til diasnummer 4"/>
          <p:cNvSpPr>
            <a:spLocks noGrp="1"/>
          </p:cNvSpPr>
          <p:nvPr>
            <p:ph type="sldNum" sz="quarter" idx="12"/>
          </p:nvPr>
        </p:nvSpPr>
        <p:spPr/>
        <p:txBody>
          <a:bodyPr/>
          <a:lstStyle/>
          <a:p>
            <a:fld id="{D6B5C6E0-1DA3-4D5F-BBB9-FE86C9799D92}" type="slidenum">
              <a:rPr lang="en-US" smtClean="0"/>
              <a:t>34</a:t>
            </a:fld>
            <a:endParaRPr lang="en-US"/>
          </a:p>
        </p:txBody>
      </p:sp>
      <p:pic>
        <p:nvPicPr>
          <p:cNvPr id="6" name="Picture 2"/>
          <p:cNvPicPr>
            <a:picLocks noChangeAspect="1" noChangeArrowheads="1"/>
          </p:cNvPicPr>
          <p:nvPr/>
        </p:nvPicPr>
        <p:blipFill>
          <a:blip r:embed="rId3">
            <a:duotone>
              <a:prstClr val="black"/>
              <a:schemeClr val="accent6">
                <a:tint val="45000"/>
                <a:satMod val="400000"/>
              </a:schemeClr>
            </a:duotone>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83831" y="673576"/>
            <a:ext cx="8791575" cy="115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768363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382000" cy="838200"/>
          </a:xfrm>
        </p:spPr>
        <p:txBody>
          <a:bodyPr vert="horz" lIns="91440" tIns="45720" rIns="91440" bIns="45720" rtlCol="0" anchor="ctr">
            <a:normAutofit/>
          </a:bodyPr>
          <a:lstStyle/>
          <a:p>
            <a:pPr algn="l"/>
            <a:r>
              <a:rPr lang="ru-RU" sz="2800" b="1" kern="0" dirty="0" smtClean="0">
                <a:solidFill>
                  <a:srgbClr val="00A3DF"/>
                </a:solidFill>
                <a:latin typeface="Times New Roman"/>
              </a:rPr>
              <a:t>Принятие решений в ВТО</a:t>
            </a:r>
            <a:endParaRPr lang="en-US" sz="2800" b="1" kern="0" dirty="0">
              <a:solidFill>
                <a:srgbClr val="00A3DF"/>
              </a:solidFill>
              <a:latin typeface="Times New Roman"/>
            </a:endParaRPr>
          </a:p>
        </p:txBody>
      </p:sp>
      <p:sp>
        <p:nvSpPr>
          <p:cNvPr id="3" name="Content Placeholder 2"/>
          <p:cNvSpPr>
            <a:spLocks noGrp="1"/>
          </p:cNvSpPr>
          <p:nvPr>
            <p:ph idx="1"/>
          </p:nvPr>
        </p:nvSpPr>
        <p:spPr>
          <a:xfrm>
            <a:off x="228600" y="731519"/>
            <a:ext cx="8686800" cy="5974081"/>
          </a:xfrm>
        </p:spPr>
        <p:txBody>
          <a:bodyPr>
            <a:noAutofit/>
          </a:bodyPr>
          <a:lstStyle/>
          <a:p>
            <a:pPr algn="just" defTabSz="457200">
              <a:buFont typeface="Arial"/>
              <a:buChar char="•"/>
            </a:pPr>
            <a:r>
              <a:rPr lang="ru-RU" sz="1100" kern="0" dirty="0" smtClean="0">
                <a:solidFill>
                  <a:srgbClr val="3C230A"/>
                </a:solidFill>
                <a:latin typeface="Times New Roman"/>
              </a:rPr>
              <a:t>Критики процесса принятия решений в ВТО: недемократичный, непрозрачный и никому не подотчетный процесс; доминируют крупнейшие экономики мира.</a:t>
            </a:r>
          </a:p>
          <a:p>
            <a:pPr algn="just" defTabSz="457200">
              <a:buFont typeface="Arial"/>
              <a:buChar char="•"/>
            </a:pPr>
            <a:r>
              <a:rPr lang="ru-RU" sz="1100" kern="0" dirty="0">
                <a:solidFill>
                  <a:srgbClr val="3C230A"/>
                </a:solidFill>
                <a:latin typeface="Times New Roman"/>
              </a:rPr>
              <a:t>На самом деле в ВТО голосование проводится довольно редко. На практике решения в ВТО принимаются </a:t>
            </a:r>
            <a:r>
              <a:rPr lang="ru-RU" sz="1100" kern="0" dirty="0" smtClean="0">
                <a:solidFill>
                  <a:srgbClr val="3C230A"/>
                </a:solidFill>
                <a:latin typeface="Times New Roman"/>
              </a:rPr>
              <a:t>консенсусом. В </a:t>
            </a:r>
            <a:r>
              <a:rPr lang="ru-RU" sz="1100" kern="0" dirty="0">
                <a:solidFill>
                  <a:srgbClr val="3C230A"/>
                </a:solidFill>
                <a:latin typeface="Times New Roman"/>
              </a:rPr>
              <a:t>1999 г., когда дискуссии вокруг выборов нового </a:t>
            </a:r>
            <a:r>
              <a:rPr lang="ru-RU" sz="1100" kern="0" dirty="0" smtClean="0">
                <a:solidFill>
                  <a:srgbClr val="3C230A"/>
                </a:solidFill>
                <a:latin typeface="Times New Roman"/>
              </a:rPr>
              <a:t>Генерального Директора </a:t>
            </a:r>
            <a:r>
              <a:rPr lang="ru-RU" sz="1100" kern="0" dirty="0">
                <a:solidFill>
                  <a:srgbClr val="3C230A"/>
                </a:solidFill>
                <a:latin typeface="Times New Roman"/>
              </a:rPr>
              <a:t>ВТО зашли в тупик, развивающиеся страны предложили провести голосование, как предусмотрено в ст. </a:t>
            </a:r>
            <a:r>
              <a:rPr lang="de-DE" sz="1100" kern="0" dirty="0">
                <a:solidFill>
                  <a:srgbClr val="3C230A"/>
                </a:solidFill>
                <a:latin typeface="Times New Roman"/>
              </a:rPr>
              <a:t>IX</a:t>
            </a:r>
            <a:r>
              <a:rPr lang="en-US" sz="1100" kern="0" dirty="0">
                <a:solidFill>
                  <a:srgbClr val="3C230A"/>
                </a:solidFill>
                <a:latin typeface="Times New Roman"/>
              </a:rPr>
              <a:t>:1 </a:t>
            </a:r>
            <a:r>
              <a:rPr lang="ru-RU" sz="1100" kern="0" dirty="0">
                <a:solidFill>
                  <a:srgbClr val="3C230A"/>
                </a:solidFill>
                <a:latin typeface="Times New Roman"/>
              </a:rPr>
              <a:t>Соглашения о ВТО, но развитые страны воспротивились этому, </a:t>
            </a:r>
            <a:r>
              <a:rPr lang="ru-RU" sz="1100" kern="0" dirty="0" smtClean="0">
                <a:solidFill>
                  <a:srgbClr val="3C230A"/>
                </a:solidFill>
                <a:latin typeface="Times New Roman"/>
              </a:rPr>
              <a:t>так как </a:t>
            </a:r>
            <a:r>
              <a:rPr lang="ru-RU" sz="1100" kern="0" dirty="0">
                <a:solidFill>
                  <a:srgbClr val="3C230A"/>
                </a:solidFill>
                <a:latin typeface="Times New Roman"/>
              </a:rPr>
              <a:t>это «противоречит тому, как делаются дела в ВТО</a:t>
            </a:r>
            <a:r>
              <a:rPr lang="ru-RU" sz="1100" kern="0" dirty="0" smtClean="0">
                <a:solidFill>
                  <a:srgbClr val="3C230A"/>
                </a:solidFill>
                <a:latin typeface="Times New Roman"/>
              </a:rPr>
              <a:t>». Майк </a:t>
            </a:r>
            <a:r>
              <a:rPr lang="ru-RU" sz="1100" kern="0" dirty="0" err="1">
                <a:solidFill>
                  <a:srgbClr val="3C230A"/>
                </a:solidFill>
                <a:latin typeface="Times New Roman"/>
              </a:rPr>
              <a:t>Мур</a:t>
            </a:r>
            <a:r>
              <a:rPr lang="ru-RU" sz="1100" kern="0" dirty="0">
                <a:solidFill>
                  <a:srgbClr val="3C230A"/>
                </a:solidFill>
                <a:latin typeface="Times New Roman"/>
              </a:rPr>
              <a:t>, февраль 2000 г., ЮНКТАД Х, Бангкок: «Принцип консенсуса не подлежит </a:t>
            </a:r>
            <a:r>
              <a:rPr lang="ru-RU" sz="1100" kern="0" dirty="0" smtClean="0">
                <a:solidFill>
                  <a:srgbClr val="3C230A"/>
                </a:solidFill>
                <a:latin typeface="Times New Roman"/>
              </a:rPr>
              <a:t>обсуждению».</a:t>
            </a:r>
            <a:endParaRPr lang="ru-RU" sz="1100" kern="0" dirty="0">
              <a:solidFill>
                <a:srgbClr val="3C230A"/>
              </a:solidFill>
              <a:latin typeface="Times New Roman"/>
            </a:endParaRPr>
          </a:p>
          <a:p>
            <a:pPr algn="just" defTabSz="457200">
              <a:buFont typeface="Arial"/>
              <a:buChar char="•"/>
            </a:pPr>
            <a:r>
              <a:rPr lang="ru-RU" sz="1100" kern="0" dirty="0">
                <a:solidFill>
                  <a:srgbClr val="3C230A"/>
                </a:solidFill>
                <a:latin typeface="Times New Roman"/>
              </a:rPr>
              <a:t>Консенсус, безусловно, более демократичный способ, чем голосование, но может сильно усложнить принятие решения или вообще </a:t>
            </a:r>
            <a:r>
              <a:rPr lang="ru-RU" sz="1100" kern="0" dirty="0" smtClean="0">
                <a:solidFill>
                  <a:srgbClr val="3C230A"/>
                </a:solidFill>
                <a:latin typeface="Times New Roman"/>
              </a:rPr>
              <a:t>завести переговоры в тупик.</a:t>
            </a:r>
          </a:p>
          <a:p>
            <a:pPr algn="just" defTabSz="457200">
              <a:buFont typeface="Arial"/>
              <a:buChar char="•"/>
            </a:pPr>
            <a:r>
              <a:rPr lang="ru-RU" sz="1100" kern="0" dirty="0" smtClean="0">
                <a:solidFill>
                  <a:srgbClr val="3C230A"/>
                </a:solidFill>
                <a:latin typeface="Times New Roman"/>
              </a:rPr>
              <a:t>Процесс принятия решений консенсусом предоставляет каждому члену ВТО право вето относительно любого принимаемого в рамках ВТО решения.</a:t>
            </a:r>
            <a:endParaRPr lang="ru-RU" sz="1100" kern="0" dirty="0">
              <a:solidFill>
                <a:srgbClr val="3C230A"/>
              </a:solidFill>
              <a:latin typeface="Times New Roman"/>
            </a:endParaRPr>
          </a:p>
          <a:p>
            <a:pPr algn="just" defTabSz="457200">
              <a:buFont typeface="Arial"/>
              <a:buChar char="•"/>
            </a:pPr>
            <a:r>
              <a:rPr lang="ru-RU" sz="1100" kern="0" dirty="0" smtClean="0">
                <a:solidFill>
                  <a:srgbClr val="3C230A"/>
                </a:solidFill>
                <a:latin typeface="Times New Roman"/>
              </a:rPr>
              <a:t>Стандартный метод – ст. </a:t>
            </a:r>
            <a:r>
              <a:rPr lang="de-DE" sz="1100" kern="0" dirty="0" smtClean="0">
                <a:solidFill>
                  <a:srgbClr val="3C230A"/>
                </a:solidFill>
                <a:latin typeface="Times New Roman"/>
              </a:rPr>
              <a:t>IX</a:t>
            </a:r>
            <a:r>
              <a:rPr lang="en-US" sz="1100" kern="0" dirty="0" smtClean="0">
                <a:solidFill>
                  <a:srgbClr val="3C230A"/>
                </a:solidFill>
                <a:latin typeface="Times New Roman"/>
              </a:rPr>
              <a:t>:1 </a:t>
            </a:r>
            <a:r>
              <a:rPr lang="ru-RU" sz="1100" kern="0" dirty="0" smtClean="0">
                <a:solidFill>
                  <a:srgbClr val="3C230A"/>
                </a:solidFill>
                <a:latin typeface="Times New Roman"/>
              </a:rPr>
              <a:t>Соглашения о ВТО</a:t>
            </a:r>
            <a:r>
              <a:rPr lang="ru-RU" sz="1100" kern="0" dirty="0">
                <a:solidFill>
                  <a:srgbClr val="3C230A"/>
                </a:solidFill>
                <a:latin typeface="Times New Roman"/>
              </a:rPr>
              <a:t>: «ВТО будет продолжать практику принятия решений путем консенсуса, которая применялась в соответствии с ГАТТ-</a:t>
            </a:r>
            <a:r>
              <a:rPr lang="ru-RU" sz="1100" kern="0" dirty="0" smtClean="0">
                <a:solidFill>
                  <a:srgbClr val="3C230A"/>
                </a:solidFill>
                <a:latin typeface="Times New Roman"/>
              </a:rPr>
              <a:t>1947. </a:t>
            </a:r>
            <a:r>
              <a:rPr lang="ru-RU" sz="1100" kern="0" dirty="0">
                <a:solidFill>
                  <a:srgbClr val="3C230A"/>
                </a:solidFill>
                <a:latin typeface="Times New Roman"/>
              </a:rPr>
              <a:t>Если иное не предусмотрено, то в случае невозможности принятия решения консенсусом решение по рассматриваемому вопросу принимается голосованием. На заседаниях Конференции министров и Генерального совета каждый член ВТО имеет один голос. Если Европейские сообщества используют свое право голоса, они имеют число голосов, равное числу их государств-</a:t>
            </a:r>
            <a:r>
              <a:rPr lang="ru-RU" sz="1100" kern="0" dirty="0" smtClean="0">
                <a:solidFill>
                  <a:srgbClr val="3C230A"/>
                </a:solidFill>
                <a:latin typeface="Times New Roman"/>
              </a:rPr>
              <a:t>членов, </a:t>
            </a:r>
            <a:r>
              <a:rPr lang="ru-RU" sz="1100" kern="0" dirty="0">
                <a:solidFill>
                  <a:srgbClr val="3C230A"/>
                </a:solidFill>
                <a:latin typeface="Times New Roman"/>
              </a:rPr>
              <a:t>которые являются членами ВТО. Решения </a:t>
            </a:r>
            <a:r>
              <a:rPr lang="ru-RU" sz="1100" kern="0" dirty="0" smtClean="0">
                <a:solidFill>
                  <a:srgbClr val="3C230A"/>
                </a:solidFill>
                <a:latin typeface="Times New Roman"/>
              </a:rPr>
              <a:t>Министерской конференции и </a:t>
            </a:r>
            <a:r>
              <a:rPr lang="ru-RU" sz="1100" kern="0" dirty="0">
                <a:solidFill>
                  <a:srgbClr val="3C230A"/>
                </a:solidFill>
                <a:latin typeface="Times New Roman"/>
              </a:rPr>
              <a:t>Генерального </a:t>
            </a:r>
            <a:r>
              <a:rPr lang="ru-RU" sz="1100" kern="0" dirty="0" smtClean="0">
                <a:solidFill>
                  <a:srgbClr val="3C230A"/>
                </a:solidFill>
                <a:latin typeface="Times New Roman"/>
              </a:rPr>
              <a:t>Совета </a:t>
            </a:r>
            <a:r>
              <a:rPr lang="ru-RU" sz="1100" kern="0" dirty="0">
                <a:solidFill>
                  <a:srgbClr val="3C230A"/>
                </a:solidFill>
                <a:latin typeface="Times New Roman"/>
              </a:rPr>
              <a:t>принимаются большинством поданных голосов, если иное не предусмотрено в настоящем Соглашении или в соответствующем Многостороннем торговом </a:t>
            </a:r>
            <a:r>
              <a:rPr lang="ru-RU" sz="1100" kern="0" dirty="0" smtClean="0">
                <a:solidFill>
                  <a:srgbClr val="3C230A"/>
                </a:solidFill>
                <a:latin typeface="Times New Roman"/>
              </a:rPr>
              <a:t>соглашении».</a:t>
            </a:r>
          </a:p>
          <a:p>
            <a:pPr algn="just" defTabSz="457200">
              <a:buFont typeface="Arial"/>
              <a:buChar char="•"/>
            </a:pPr>
            <a:r>
              <a:rPr lang="ru-RU" sz="1100" kern="0" dirty="0" smtClean="0">
                <a:solidFill>
                  <a:srgbClr val="3C230A"/>
                </a:solidFill>
                <a:latin typeface="Times New Roman"/>
              </a:rPr>
              <a:t>Специальные процедуры принятия решений: ст. </a:t>
            </a:r>
            <a:r>
              <a:rPr lang="en-US" sz="1100" kern="0" dirty="0" err="1" smtClean="0">
                <a:solidFill>
                  <a:srgbClr val="3C230A"/>
                </a:solidFill>
                <a:latin typeface="Times New Roman"/>
              </a:rPr>
              <a:t>VII:3</a:t>
            </a:r>
            <a:r>
              <a:rPr lang="en-US" sz="1100" kern="0" dirty="0">
                <a:solidFill>
                  <a:srgbClr val="3C230A"/>
                </a:solidFill>
                <a:latin typeface="Times New Roman"/>
              </a:rPr>
              <a:t>,</a:t>
            </a:r>
            <a:r>
              <a:rPr lang="en-US" sz="1100" kern="0" dirty="0" smtClean="0">
                <a:solidFill>
                  <a:srgbClr val="3C230A"/>
                </a:solidFill>
                <a:latin typeface="Times New Roman"/>
              </a:rPr>
              <a:t> </a:t>
            </a:r>
            <a:r>
              <a:rPr lang="en-US" sz="1100" kern="0" dirty="0" err="1" smtClean="0">
                <a:solidFill>
                  <a:srgbClr val="3C230A"/>
                </a:solidFill>
                <a:latin typeface="Times New Roman"/>
              </a:rPr>
              <a:t>IX:2</a:t>
            </a:r>
            <a:r>
              <a:rPr lang="en-US" sz="1100" kern="0" dirty="0" smtClean="0">
                <a:solidFill>
                  <a:srgbClr val="3C230A"/>
                </a:solidFill>
                <a:latin typeface="Times New Roman"/>
              </a:rPr>
              <a:t>, </a:t>
            </a:r>
            <a:r>
              <a:rPr lang="en-US" sz="1100" kern="0" dirty="0" err="1" smtClean="0">
                <a:solidFill>
                  <a:srgbClr val="3C230A"/>
                </a:solidFill>
                <a:latin typeface="Times New Roman"/>
              </a:rPr>
              <a:t>IX:3</a:t>
            </a:r>
            <a:r>
              <a:rPr lang="en-US" sz="1100" kern="0" dirty="0" smtClean="0">
                <a:solidFill>
                  <a:srgbClr val="3C230A"/>
                </a:solidFill>
                <a:latin typeface="Times New Roman"/>
              </a:rPr>
              <a:t>, X </a:t>
            </a:r>
            <a:r>
              <a:rPr lang="ru-RU" sz="1100" kern="0" dirty="0" smtClean="0">
                <a:solidFill>
                  <a:srgbClr val="3C230A"/>
                </a:solidFill>
                <a:latin typeface="Times New Roman"/>
              </a:rPr>
              <a:t>и </a:t>
            </a:r>
            <a:r>
              <a:rPr lang="en-US" sz="1100" kern="0" dirty="0" err="1" smtClean="0">
                <a:solidFill>
                  <a:srgbClr val="3C230A"/>
                </a:solidFill>
                <a:latin typeface="Times New Roman"/>
              </a:rPr>
              <a:t>XII:2</a:t>
            </a:r>
            <a:r>
              <a:rPr lang="en-US" sz="1100" kern="0" dirty="0" smtClean="0">
                <a:solidFill>
                  <a:srgbClr val="3C230A"/>
                </a:solidFill>
                <a:latin typeface="Times New Roman"/>
              </a:rPr>
              <a:t> </a:t>
            </a:r>
            <a:r>
              <a:rPr lang="ru-RU" sz="1100" kern="0" dirty="0" smtClean="0">
                <a:solidFill>
                  <a:srgbClr val="3C230A"/>
                </a:solidFill>
                <a:latin typeface="Times New Roman"/>
              </a:rPr>
              <a:t>Соглашения о ВТО и ст. 2.4 </a:t>
            </a:r>
            <a:r>
              <a:rPr lang="ru-RU" sz="1100" kern="0" dirty="0" err="1" smtClean="0">
                <a:solidFill>
                  <a:srgbClr val="3C230A"/>
                </a:solidFill>
                <a:latin typeface="Times New Roman"/>
              </a:rPr>
              <a:t>ДРС</a:t>
            </a:r>
            <a:r>
              <a:rPr lang="ru-RU" sz="1100" kern="0" dirty="0" smtClean="0">
                <a:solidFill>
                  <a:srgbClr val="3C230A"/>
                </a:solidFill>
                <a:latin typeface="Times New Roman"/>
              </a:rPr>
              <a:t>.</a:t>
            </a:r>
          </a:p>
          <a:p>
            <a:pPr algn="just" defTabSz="457200">
              <a:buFont typeface="Arial"/>
              <a:buChar char="•"/>
            </a:pPr>
            <a:r>
              <a:rPr lang="ru-RU" sz="1100" kern="0" dirty="0" smtClean="0">
                <a:solidFill>
                  <a:srgbClr val="3C230A"/>
                </a:solidFill>
                <a:latin typeface="Times New Roman"/>
              </a:rPr>
              <a:t>Сноска к ст. </a:t>
            </a:r>
            <a:r>
              <a:rPr lang="de-DE" sz="1100" kern="0" dirty="0">
                <a:solidFill>
                  <a:srgbClr val="3C230A"/>
                </a:solidFill>
                <a:latin typeface="Times New Roman"/>
              </a:rPr>
              <a:t>IX</a:t>
            </a:r>
            <a:r>
              <a:rPr lang="en-US" sz="1100" kern="0" dirty="0">
                <a:solidFill>
                  <a:srgbClr val="3C230A"/>
                </a:solidFill>
                <a:latin typeface="Times New Roman"/>
              </a:rPr>
              <a:t>:1 </a:t>
            </a:r>
            <a:r>
              <a:rPr lang="ru-RU" sz="1100" kern="0" dirty="0">
                <a:solidFill>
                  <a:srgbClr val="3C230A"/>
                </a:solidFill>
                <a:latin typeface="Times New Roman"/>
              </a:rPr>
              <a:t>Соглашения о </a:t>
            </a:r>
            <a:r>
              <a:rPr lang="ru-RU" sz="1100" kern="0" dirty="0" smtClean="0">
                <a:solidFill>
                  <a:srgbClr val="3C230A"/>
                </a:solidFill>
                <a:latin typeface="Times New Roman"/>
              </a:rPr>
              <a:t>ВТО: «Считается</a:t>
            </a:r>
            <a:r>
              <a:rPr lang="ru-RU" sz="1100" kern="0" dirty="0">
                <a:solidFill>
                  <a:srgbClr val="3C230A"/>
                </a:solidFill>
                <a:latin typeface="Times New Roman"/>
              </a:rPr>
              <a:t>, что соответствующий орган принимает решение консенсусом по вопросу, представленному на его рассмотрение, если никто из членов, присутствующих на заседании, в момент принятия решения формально не возражает против предлагаемого </a:t>
            </a:r>
            <a:r>
              <a:rPr lang="ru-RU" sz="1100" kern="0" dirty="0" smtClean="0">
                <a:solidFill>
                  <a:srgbClr val="3C230A"/>
                </a:solidFill>
                <a:latin typeface="Times New Roman"/>
              </a:rPr>
              <a:t>решения».</a:t>
            </a:r>
          </a:p>
          <a:p>
            <a:pPr algn="just" defTabSz="457200">
              <a:buFont typeface="Arial"/>
              <a:buChar char="•"/>
            </a:pPr>
            <a:r>
              <a:rPr lang="ru-RU" sz="1100" kern="0" dirty="0" smtClean="0">
                <a:solidFill>
                  <a:srgbClr val="3C230A"/>
                </a:solidFill>
                <a:latin typeface="Times New Roman"/>
              </a:rPr>
              <a:t>Если решение не может быть принято консенсусом, то Соглашение о ВТО предусматривает возможность проведения голосования (ст. </a:t>
            </a:r>
            <a:r>
              <a:rPr lang="en-GB" sz="1100" kern="0" dirty="0" smtClean="0">
                <a:solidFill>
                  <a:srgbClr val="3C230A"/>
                </a:solidFill>
                <a:latin typeface="Times New Roman"/>
              </a:rPr>
              <a:t>IX:1, </a:t>
            </a:r>
            <a:r>
              <a:rPr lang="ru-RU" sz="1100" kern="0" dirty="0" smtClean="0">
                <a:solidFill>
                  <a:srgbClr val="3C230A"/>
                </a:solidFill>
                <a:latin typeface="Times New Roman"/>
              </a:rPr>
              <a:t>2 фраза). Для принятия решения достаточно простого большинства голосов. Каждый член ВТО имеет один голос, за исключением ЕС – ст. </a:t>
            </a:r>
            <a:r>
              <a:rPr lang="en-GB" sz="1100" kern="0" dirty="0" smtClean="0">
                <a:solidFill>
                  <a:srgbClr val="3C230A"/>
                </a:solidFill>
                <a:latin typeface="Times New Roman"/>
              </a:rPr>
              <a:t>IX:1</a:t>
            </a:r>
            <a:r>
              <a:rPr lang="ru-RU" sz="1100" kern="0" dirty="0" smtClean="0">
                <a:solidFill>
                  <a:srgbClr val="3C230A"/>
                </a:solidFill>
                <a:latin typeface="Times New Roman"/>
              </a:rPr>
              <a:t>, 3 фраза: «Когда Европейские Сообщества осуществляют свое право голоса, они имеют число голосов, равное количеству их государств-членов, которые являются Членами ВТО».</a:t>
            </a:r>
          </a:p>
          <a:p>
            <a:pPr algn="just" defTabSz="457200">
              <a:buFont typeface="Arial"/>
              <a:buChar char="•"/>
            </a:pPr>
            <a:r>
              <a:rPr lang="ru-RU" sz="1100" kern="0" dirty="0">
                <a:solidFill>
                  <a:srgbClr val="3C230A"/>
                </a:solidFill>
                <a:latin typeface="Times New Roman"/>
              </a:rPr>
              <a:t>Число голосов Европейских сообществ и их государств-членов ни в коем случае не может превышать число государств-членов Европейских сообществ</a:t>
            </a:r>
            <a:r>
              <a:rPr lang="ru-RU" sz="1100" kern="0" dirty="0" smtClean="0">
                <a:solidFill>
                  <a:srgbClr val="3C230A"/>
                </a:solidFill>
                <a:latin typeface="Times New Roman"/>
              </a:rPr>
              <a:t>. Таким образом, либо ЕС, либо его государства-члены будут участвовать в голосовании. Кто из них конкретно, это вопрос не права ВТО, а права ЕС. Как правило, в ВТО ЕС говорит от имени как ЕС, так и его государств-членов, даже если повестка дня этих заседаний не относится к исключительной компетенции ЕС. Представители государств-членов ЕС присутствуют на заседании, но не выступают на них. Члены ЕС выступают и голосуют (когда голосование проводится) только по бюджетным (так как именно члены ЕС, но не сам ЕС платят взносы в бюджет ЕС), финансовым и административным вопросам.</a:t>
            </a:r>
          </a:p>
          <a:p>
            <a:pPr algn="just" defTabSz="457200">
              <a:buFont typeface="Arial"/>
              <a:buChar char="•"/>
            </a:pPr>
            <a:r>
              <a:rPr lang="ru-RU" sz="1100" kern="0" dirty="0" smtClean="0">
                <a:solidFill>
                  <a:srgbClr val="3C230A"/>
                </a:solidFill>
                <a:latin typeface="Times New Roman"/>
              </a:rPr>
              <a:t>Министры государств-членов ЕС также делают краткие заявления на Министерской конференции (то есть 1 раз в 2 года).</a:t>
            </a:r>
            <a:endParaRPr lang="ru-RU" sz="1100" kern="0" dirty="0">
              <a:solidFill>
                <a:srgbClr val="3C230A"/>
              </a:solidFill>
              <a:latin typeface="Times New Roman"/>
            </a:endParaRPr>
          </a:p>
        </p:txBody>
      </p:sp>
      <p:sp>
        <p:nvSpPr>
          <p:cNvPr id="5" name="Slide Number Placeholder 4"/>
          <p:cNvSpPr>
            <a:spLocks noGrp="1"/>
          </p:cNvSpPr>
          <p:nvPr>
            <p:ph type="sldNum" sz="quarter" idx="12"/>
          </p:nvPr>
        </p:nvSpPr>
        <p:spPr/>
        <p:txBody>
          <a:bodyPr/>
          <a:lstStyle/>
          <a:p>
            <a:fld id="{D6B5C6E0-1DA3-4D5F-BBB9-FE86C9799D92}" type="slidenum">
              <a:rPr lang="en-US" smtClean="0"/>
              <a:t>35</a:t>
            </a:fld>
            <a:endParaRPr lang="en-US" dirty="0"/>
          </a:p>
        </p:txBody>
      </p:sp>
      <p:pic>
        <p:nvPicPr>
          <p:cNvPr id="7" name="Picture 2"/>
          <p:cNvPicPr>
            <a:picLocks noChangeAspect="1" noChangeArrowheads="1"/>
          </p:cNvPicPr>
          <p:nvPr/>
        </p:nvPicPr>
        <p:blipFill>
          <a:blip r:embed="rId2">
            <a:duotone>
              <a:prstClr val="black"/>
              <a:schemeClr val="accent6">
                <a:tint val="45000"/>
                <a:satMod val="400000"/>
              </a:schemeClr>
            </a:duotone>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83831" y="673576"/>
            <a:ext cx="8791575" cy="115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882064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382000" cy="838200"/>
          </a:xfrm>
        </p:spPr>
        <p:txBody>
          <a:bodyPr vert="horz" lIns="91440" tIns="45720" rIns="91440" bIns="45720" rtlCol="0" anchor="ctr">
            <a:normAutofit/>
          </a:bodyPr>
          <a:lstStyle/>
          <a:p>
            <a:pPr algn="l"/>
            <a:r>
              <a:rPr lang="ru-RU" sz="2800" b="1" kern="0" dirty="0" smtClean="0">
                <a:solidFill>
                  <a:srgbClr val="00A3DF"/>
                </a:solidFill>
                <a:latin typeface="Times New Roman"/>
              </a:rPr>
              <a:t>Специальные процедуры</a:t>
            </a:r>
            <a:r>
              <a:rPr lang="en-GB" sz="2800" b="1" kern="0" dirty="0" smtClean="0">
                <a:solidFill>
                  <a:srgbClr val="00A3DF"/>
                </a:solidFill>
                <a:latin typeface="Times New Roman"/>
              </a:rPr>
              <a:t> (1)</a:t>
            </a:r>
            <a:endParaRPr lang="en-US" sz="2800" b="1" kern="0" dirty="0">
              <a:solidFill>
                <a:srgbClr val="00A3DF"/>
              </a:solidFill>
              <a:latin typeface="Times New Roman"/>
            </a:endParaRPr>
          </a:p>
        </p:txBody>
      </p:sp>
      <p:sp>
        <p:nvSpPr>
          <p:cNvPr id="3" name="Content Placeholder 2"/>
          <p:cNvSpPr>
            <a:spLocks noGrp="1"/>
          </p:cNvSpPr>
          <p:nvPr>
            <p:ph idx="1"/>
          </p:nvPr>
        </p:nvSpPr>
        <p:spPr>
          <a:xfrm>
            <a:off x="228600" y="838200"/>
            <a:ext cx="8686800" cy="5867400"/>
          </a:xfrm>
        </p:spPr>
        <p:txBody>
          <a:bodyPr>
            <a:noAutofit/>
          </a:bodyPr>
          <a:lstStyle/>
          <a:p>
            <a:pPr algn="just" defTabSz="457200">
              <a:buFont typeface="Arial"/>
              <a:buChar char="•"/>
            </a:pPr>
            <a:r>
              <a:rPr lang="ru-RU" sz="1400" kern="0" dirty="0" err="1" smtClean="0">
                <a:solidFill>
                  <a:srgbClr val="3C230A"/>
                </a:solidFill>
                <a:latin typeface="Times New Roman"/>
              </a:rPr>
              <a:t>ДРС</a:t>
            </a:r>
            <a:r>
              <a:rPr lang="ru-RU" sz="1400" kern="0" dirty="0" smtClean="0">
                <a:solidFill>
                  <a:srgbClr val="3C230A"/>
                </a:solidFill>
                <a:latin typeface="Times New Roman"/>
              </a:rPr>
              <a:t>, ст. 2.4: </a:t>
            </a:r>
            <a:r>
              <a:rPr lang="ru-RU" sz="1400" u="sng" kern="0" dirty="0" smtClean="0">
                <a:solidFill>
                  <a:srgbClr val="3C230A"/>
                </a:solidFill>
                <a:latin typeface="Times New Roman"/>
              </a:rPr>
              <a:t>негативный консенсус в ОРС</a:t>
            </a:r>
            <a:r>
              <a:rPr lang="ru-RU" sz="1400" kern="0" dirty="0" smtClean="0">
                <a:solidFill>
                  <a:srgbClr val="3C230A"/>
                </a:solidFill>
                <a:latin typeface="Times New Roman"/>
              </a:rPr>
              <a:t> для принятия решений по вопросам учреждения третейской группы; принятия докладов третейских групп и Апелляционного органа; разрешения на принятие контрмер. Все прочие решения (например, назначение членов Апелляционного органа) ОРС принимает позитивным консенсусом.</a:t>
            </a:r>
            <a:endParaRPr lang="ru-RU" sz="1400" kern="0" dirty="0">
              <a:solidFill>
                <a:srgbClr val="3C230A"/>
              </a:solidFill>
              <a:latin typeface="Times New Roman"/>
            </a:endParaRPr>
          </a:p>
          <a:p>
            <a:pPr algn="just" defTabSz="457200">
              <a:buFont typeface="Arial"/>
              <a:buChar char="•"/>
            </a:pPr>
            <a:r>
              <a:rPr lang="ru-RU" sz="1400" kern="0" dirty="0">
                <a:solidFill>
                  <a:srgbClr val="3C230A"/>
                </a:solidFill>
                <a:latin typeface="Times New Roman"/>
              </a:rPr>
              <a:t>Ст.</a:t>
            </a:r>
            <a:r>
              <a:rPr lang="en-US" sz="1400" kern="0" dirty="0">
                <a:solidFill>
                  <a:srgbClr val="3C230A"/>
                </a:solidFill>
                <a:latin typeface="Times New Roman"/>
              </a:rPr>
              <a:t> </a:t>
            </a:r>
            <a:r>
              <a:rPr lang="en-US" sz="1400" kern="0" dirty="0" err="1" smtClean="0">
                <a:solidFill>
                  <a:srgbClr val="3C230A"/>
                </a:solidFill>
                <a:latin typeface="Times New Roman"/>
              </a:rPr>
              <a:t>IX:2</a:t>
            </a:r>
            <a:r>
              <a:rPr lang="ru-RU" sz="1400" kern="0" dirty="0" smtClean="0">
                <a:solidFill>
                  <a:srgbClr val="3C230A"/>
                </a:solidFill>
                <a:latin typeface="Times New Roman"/>
              </a:rPr>
              <a:t> Соглашения </a:t>
            </a:r>
            <a:r>
              <a:rPr lang="ru-RU" sz="1400" kern="0" dirty="0">
                <a:solidFill>
                  <a:srgbClr val="3C230A"/>
                </a:solidFill>
                <a:latin typeface="Times New Roman"/>
              </a:rPr>
              <a:t>о </a:t>
            </a:r>
            <a:r>
              <a:rPr lang="ru-RU" sz="1400" kern="0" dirty="0" smtClean="0">
                <a:solidFill>
                  <a:srgbClr val="3C230A"/>
                </a:solidFill>
                <a:latin typeface="Times New Roman"/>
              </a:rPr>
              <a:t>ВТО: «Министерская конференция и </a:t>
            </a:r>
            <a:r>
              <a:rPr lang="ru-RU" sz="1400" kern="0" dirty="0">
                <a:solidFill>
                  <a:srgbClr val="3C230A"/>
                </a:solidFill>
                <a:latin typeface="Times New Roman"/>
              </a:rPr>
              <a:t>Генеральный </a:t>
            </a:r>
            <a:r>
              <a:rPr lang="ru-RU" sz="1400" kern="0" dirty="0" smtClean="0">
                <a:solidFill>
                  <a:srgbClr val="3C230A"/>
                </a:solidFill>
                <a:latin typeface="Times New Roman"/>
              </a:rPr>
              <a:t>Совет </a:t>
            </a:r>
            <a:r>
              <a:rPr lang="ru-RU" sz="1400" kern="0" dirty="0">
                <a:solidFill>
                  <a:srgbClr val="3C230A"/>
                </a:solidFill>
                <a:latin typeface="Times New Roman"/>
              </a:rPr>
              <a:t>имеют исключительное право принимать решения о толковании настоящего Соглашения и Многосторонних торговых соглашений. В случае толкования </a:t>
            </a:r>
            <a:r>
              <a:rPr lang="ru-RU" sz="1400" kern="0" dirty="0" smtClean="0">
                <a:solidFill>
                  <a:srgbClr val="3C230A"/>
                </a:solidFill>
                <a:latin typeface="Times New Roman"/>
              </a:rPr>
              <a:t>Многостороннего торгового соглашения, </a:t>
            </a:r>
            <a:r>
              <a:rPr lang="ru-RU" sz="1400" kern="0" dirty="0">
                <a:solidFill>
                  <a:srgbClr val="3C230A"/>
                </a:solidFill>
                <a:latin typeface="Times New Roman"/>
              </a:rPr>
              <a:t>содержащегося в Приложении 1, они осуществляют свои полномочия на основе рекомендаций Совета, наблюдающего за действием такого Соглашения. Решение по толкованию принимается </a:t>
            </a:r>
            <a:r>
              <a:rPr lang="ru-RU" sz="1400" u="sng" kern="0" dirty="0">
                <a:solidFill>
                  <a:srgbClr val="3C230A"/>
                </a:solidFill>
                <a:latin typeface="Times New Roman"/>
              </a:rPr>
              <a:t>большинством в </a:t>
            </a:r>
            <a:r>
              <a:rPr lang="ru-RU" sz="1400" u="sng" kern="0" dirty="0" smtClean="0">
                <a:solidFill>
                  <a:srgbClr val="3C230A"/>
                </a:solidFill>
                <a:latin typeface="Times New Roman"/>
              </a:rPr>
              <a:t>3/4 членов</a:t>
            </a:r>
            <a:r>
              <a:rPr lang="ru-RU" sz="1400" kern="0" dirty="0">
                <a:solidFill>
                  <a:srgbClr val="3C230A"/>
                </a:solidFill>
                <a:latin typeface="Times New Roman"/>
              </a:rPr>
              <a:t>. Этот пункт не должен применяться таким образом, чтобы это могло подорвать положения о поправках в </a:t>
            </a:r>
            <a:r>
              <a:rPr lang="ru-RU" sz="1400" kern="0" dirty="0" smtClean="0">
                <a:solidFill>
                  <a:srgbClr val="3C230A"/>
                </a:solidFill>
                <a:latin typeface="Times New Roman"/>
              </a:rPr>
              <a:t>ст. Х» - Но до сих пор ВТО прямо не пользовалась этой возможностью.</a:t>
            </a:r>
            <a:endParaRPr lang="ru-RU" sz="1400" kern="0" dirty="0">
              <a:solidFill>
                <a:srgbClr val="3C230A"/>
              </a:solidFill>
              <a:latin typeface="Times New Roman"/>
            </a:endParaRPr>
          </a:p>
          <a:p>
            <a:pPr algn="just" defTabSz="457200">
              <a:buFont typeface="Arial"/>
              <a:buChar char="•"/>
            </a:pPr>
            <a:r>
              <a:rPr lang="ru-RU" sz="1400" kern="0" dirty="0">
                <a:solidFill>
                  <a:srgbClr val="3C230A"/>
                </a:solidFill>
                <a:latin typeface="Times New Roman"/>
              </a:rPr>
              <a:t>Ст.</a:t>
            </a:r>
            <a:r>
              <a:rPr lang="en-US" sz="1400" kern="0" dirty="0">
                <a:solidFill>
                  <a:srgbClr val="3C230A"/>
                </a:solidFill>
                <a:latin typeface="Times New Roman"/>
              </a:rPr>
              <a:t> </a:t>
            </a:r>
            <a:r>
              <a:rPr lang="en-US" sz="1400" kern="0" dirty="0" smtClean="0">
                <a:solidFill>
                  <a:srgbClr val="3C230A"/>
                </a:solidFill>
                <a:latin typeface="Times New Roman"/>
              </a:rPr>
              <a:t>X</a:t>
            </a:r>
            <a:r>
              <a:rPr lang="de-DE" sz="1400" kern="0" dirty="0" smtClean="0">
                <a:solidFill>
                  <a:srgbClr val="3C230A"/>
                </a:solidFill>
                <a:latin typeface="Times New Roman"/>
              </a:rPr>
              <a:t>II</a:t>
            </a:r>
            <a:r>
              <a:rPr lang="en-US" sz="1400" kern="0" dirty="0" smtClean="0">
                <a:solidFill>
                  <a:srgbClr val="3C230A"/>
                </a:solidFill>
                <a:latin typeface="Times New Roman"/>
              </a:rPr>
              <a:t>:2</a:t>
            </a:r>
            <a:r>
              <a:rPr lang="ru-RU" sz="1400" kern="0" dirty="0" smtClean="0">
                <a:solidFill>
                  <a:srgbClr val="3C230A"/>
                </a:solidFill>
                <a:latin typeface="Times New Roman"/>
              </a:rPr>
              <a:t> </a:t>
            </a:r>
            <a:r>
              <a:rPr lang="ru-RU" sz="1400" kern="0" dirty="0">
                <a:solidFill>
                  <a:srgbClr val="3C230A"/>
                </a:solidFill>
                <a:latin typeface="Times New Roman"/>
              </a:rPr>
              <a:t>Соглашения о ВТО: </a:t>
            </a:r>
            <a:r>
              <a:rPr lang="ru-RU" sz="1400" kern="0" dirty="0" smtClean="0">
                <a:solidFill>
                  <a:srgbClr val="3C230A"/>
                </a:solidFill>
                <a:latin typeface="Times New Roman"/>
              </a:rPr>
              <a:t>«Решения </a:t>
            </a:r>
            <a:r>
              <a:rPr lang="ru-RU" sz="1400" kern="0" dirty="0">
                <a:solidFill>
                  <a:srgbClr val="3C230A"/>
                </a:solidFill>
                <a:latin typeface="Times New Roman"/>
              </a:rPr>
              <a:t>о присоединении принимаются </a:t>
            </a:r>
            <a:r>
              <a:rPr lang="ru-RU" sz="1400" kern="0" dirty="0" smtClean="0">
                <a:solidFill>
                  <a:srgbClr val="3C230A"/>
                </a:solidFill>
                <a:latin typeface="Times New Roman"/>
              </a:rPr>
              <a:t>Министерской конференцией. Министерская конференция </a:t>
            </a:r>
            <a:r>
              <a:rPr lang="ru-RU" sz="1400" kern="0" dirty="0">
                <a:solidFill>
                  <a:srgbClr val="3C230A"/>
                </a:solidFill>
                <a:latin typeface="Times New Roman"/>
              </a:rPr>
              <a:t>одобряет соглашение об условиях присоединения </a:t>
            </a:r>
            <a:r>
              <a:rPr lang="ru-RU" sz="1400" u="sng" kern="0" dirty="0">
                <a:solidFill>
                  <a:srgbClr val="3C230A"/>
                </a:solidFill>
                <a:latin typeface="Times New Roman"/>
              </a:rPr>
              <a:t>большинством в </a:t>
            </a:r>
            <a:r>
              <a:rPr lang="ru-RU" sz="1400" u="sng" kern="0" dirty="0" smtClean="0">
                <a:solidFill>
                  <a:srgbClr val="3C230A"/>
                </a:solidFill>
                <a:latin typeface="Times New Roman"/>
              </a:rPr>
              <a:t>2/3 членов ВТО</a:t>
            </a:r>
            <a:r>
              <a:rPr lang="ru-RU" sz="1400" kern="0" dirty="0" smtClean="0">
                <a:solidFill>
                  <a:srgbClr val="3C230A"/>
                </a:solidFill>
                <a:latin typeface="Times New Roman"/>
              </a:rPr>
              <a:t>» - Но в ноябре 1995 г. Генеральный Совет решил, что будет пытаться прийти к консенсусу по этому вопросу, а голосование будет проводиться только в случае невозможности достижения консенсуса. До сих пор голосование проводилось только по присоединению Эквадора (в 1995 г.).</a:t>
            </a:r>
          </a:p>
          <a:p>
            <a:pPr algn="just" defTabSz="457200">
              <a:buFont typeface="Arial"/>
              <a:buChar char="•"/>
            </a:pPr>
            <a:r>
              <a:rPr lang="ru-RU" sz="1400" kern="0" dirty="0">
                <a:solidFill>
                  <a:srgbClr val="3C230A"/>
                </a:solidFill>
                <a:latin typeface="Times New Roman"/>
              </a:rPr>
              <a:t>Ст.</a:t>
            </a:r>
            <a:r>
              <a:rPr lang="en-US" sz="1400" kern="0" dirty="0">
                <a:solidFill>
                  <a:srgbClr val="3C230A"/>
                </a:solidFill>
                <a:latin typeface="Times New Roman"/>
              </a:rPr>
              <a:t> </a:t>
            </a:r>
            <a:r>
              <a:rPr lang="en-US" sz="1400" kern="0" dirty="0" smtClean="0">
                <a:solidFill>
                  <a:srgbClr val="3C230A"/>
                </a:solidFill>
                <a:latin typeface="Times New Roman"/>
              </a:rPr>
              <a:t>IX:</a:t>
            </a:r>
            <a:r>
              <a:rPr lang="ru-RU" sz="1400" kern="0" dirty="0" smtClean="0">
                <a:solidFill>
                  <a:srgbClr val="3C230A"/>
                </a:solidFill>
                <a:latin typeface="Times New Roman"/>
              </a:rPr>
              <a:t>3 </a:t>
            </a:r>
            <a:r>
              <a:rPr lang="ru-RU" sz="1400" kern="0" dirty="0">
                <a:solidFill>
                  <a:srgbClr val="3C230A"/>
                </a:solidFill>
                <a:latin typeface="Times New Roman"/>
              </a:rPr>
              <a:t>Соглашения о </a:t>
            </a:r>
            <a:r>
              <a:rPr lang="ru-RU" sz="1400" kern="0" dirty="0" smtClean="0">
                <a:solidFill>
                  <a:srgbClr val="3C230A"/>
                </a:solidFill>
                <a:latin typeface="Times New Roman"/>
              </a:rPr>
              <a:t>ВТО: «В </a:t>
            </a:r>
            <a:r>
              <a:rPr lang="ru-RU" sz="1400" kern="0" dirty="0">
                <a:solidFill>
                  <a:srgbClr val="3C230A"/>
                </a:solidFill>
                <a:latin typeface="Times New Roman"/>
              </a:rPr>
              <a:t>исключительных обстоятельствах </a:t>
            </a:r>
            <a:r>
              <a:rPr lang="ru-RU" sz="1400" kern="0" dirty="0" smtClean="0">
                <a:solidFill>
                  <a:srgbClr val="3C230A"/>
                </a:solidFill>
                <a:latin typeface="Times New Roman"/>
              </a:rPr>
              <a:t>Министерская конференция может </a:t>
            </a:r>
            <a:r>
              <a:rPr lang="ru-RU" sz="1400" kern="0" dirty="0">
                <a:solidFill>
                  <a:srgbClr val="3C230A"/>
                </a:solidFill>
                <a:latin typeface="Times New Roman"/>
              </a:rPr>
              <a:t>принять решение об освобождении члена от обязательства, вытекающего из настоящего Соглашения или любого из Многосторонних торговых соглашений, при условии, что любое такое решение будет принято </a:t>
            </a:r>
            <a:r>
              <a:rPr lang="ru-RU" sz="1400" u="sng" kern="0" dirty="0">
                <a:solidFill>
                  <a:srgbClr val="3C230A"/>
                </a:solidFill>
                <a:latin typeface="Times New Roman"/>
              </a:rPr>
              <a:t>большинством в </a:t>
            </a:r>
            <a:r>
              <a:rPr lang="ru-RU" sz="1400" u="sng" kern="0" dirty="0" smtClean="0">
                <a:solidFill>
                  <a:srgbClr val="3C230A"/>
                </a:solidFill>
                <a:latin typeface="Times New Roman"/>
              </a:rPr>
              <a:t>3/4 членов</a:t>
            </a:r>
            <a:r>
              <a:rPr lang="ru-RU" sz="1400" kern="0" dirty="0">
                <a:solidFill>
                  <a:srgbClr val="3C230A"/>
                </a:solidFill>
                <a:latin typeface="Times New Roman"/>
              </a:rPr>
              <a:t>, если иное не предусмотрено в настоящем </a:t>
            </a:r>
            <a:r>
              <a:rPr lang="ru-RU" sz="1400" kern="0" dirty="0" smtClean="0">
                <a:solidFill>
                  <a:srgbClr val="3C230A"/>
                </a:solidFill>
                <a:latin typeface="Times New Roman"/>
              </a:rPr>
              <a:t>пункте». </a:t>
            </a:r>
            <a:r>
              <a:rPr lang="ru-RU" sz="1400" kern="0" dirty="0">
                <a:solidFill>
                  <a:srgbClr val="3C230A"/>
                </a:solidFill>
                <a:latin typeface="Times New Roman"/>
              </a:rPr>
              <a:t>Решение об освобождении от любого обязательства, обусловленного переходным периодом или периодом этапной реализации, которое запрашивающий член не выполнил к концу соответствующего периода, принимается только консенсусом</a:t>
            </a:r>
            <a:r>
              <a:rPr lang="ru-RU" sz="1400" kern="0" dirty="0" smtClean="0">
                <a:solidFill>
                  <a:srgbClr val="3C230A"/>
                </a:solidFill>
                <a:latin typeface="Times New Roman"/>
              </a:rPr>
              <a:t>. – Но в 1995 г. Генеральный Совет решил, что будет пытаться достичь консенсуса в обоих случаях (освобождение от обязательства по Соглашению о ВТО и по Многосторонним торговым соглашениям Приложения 1).</a:t>
            </a:r>
          </a:p>
          <a:p>
            <a:pPr algn="just" defTabSz="457200">
              <a:buFont typeface="Arial"/>
              <a:buChar char="•"/>
            </a:pPr>
            <a:endParaRPr lang="ru-RU" sz="1200" kern="0" dirty="0">
              <a:solidFill>
                <a:srgbClr val="3C230A"/>
              </a:solidFill>
              <a:latin typeface="Times New Roman"/>
            </a:endParaRPr>
          </a:p>
        </p:txBody>
      </p:sp>
      <p:sp>
        <p:nvSpPr>
          <p:cNvPr id="5" name="Slide Number Placeholder 4"/>
          <p:cNvSpPr>
            <a:spLocks noGrp="1"/>
          </p:cNvSpPr>
          <p:nvPr>
            <p:ph type="sldNum" sz="quarter" idx="12"/>
          </p:nvPr>
        </p:nvSpPr>
        <p:spPr/>
        <p:txBody>
          <a:bodyPr/>
          <a:lstStyle/>
          <a:p>
            <a:fld id="{D6B5C6E0-1DA3-4D5F-BBB9-FE86C9799D92}" type="slidenum">
              <a:rPr lang="en-US" smtClean="0"/>
              <a:t>36</a:t>
            </a:fld>
            <a:endParaRPr lang="en-US" dirty="0"/>
          </a:p>
        </p:txBody>
      </p:sp>
      <p:pic>
        <p:nvPicPr>
          <p:cNvPr id="7" name="Picture 2"/>
          <p:cNvPicPr>
            <a:picLocks noChangeAspect="1" noChangeArrowheads="1"/>
          </p:cNvPicPr>
          <p:nvPr/>
        </p:nvPicPr>
        <p:blipFill>
          <a:blip r:embed="rId2">
            <a:duotone>
              <a:prstClr val="black"/>
              <a:schemeClr val="accent6">
                <a:tint val="45000"/>
                <a:satMod val="400000"/>
              </a:schemeClr>
            </a:duotone>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83831" y="673576"/>
            <a:ext cx="8791575" cy="115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504763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795" y="-228600"/>
            <a:ext cx="8229600" cy="1143000"/>
          </a:xfrm>
        </p:spPr>
        <p:txBody>
          <a:bodyPr>
            <a:normAutofit/>
          </a:bodyPr>
          <a:lstStyle/>
          <a:p>
            <a:pPr algn="l"/>
            <a:r>
              <a:rPr lang="en-GB" sz="2800" b="1" kern="0" dirty="0" smtClean="0">
                <a:solidFill>
                  <a:srgbClr val="00A3DF"/>
                </a:solidFill>
                <a:latin typeface="Times New Roman"/>
              </a:rPr>
              <a:t>  </a:t>
            </a:r>
            <a:r>
              <a:rPr lang="ru-RU" sz="2800" b="1" kern="0" dirty="0" smtClean="0">
                <a:solidFill>
                  <a:srgbClr val="00A3DF"/>
                </a:solidFill>
                <a:latin typeface="Times New Roman"/>
              </a:rPr>
              <a:t>Специальные </a:t>
            </a:r>
            <a:r>
              <a:rPr lang="ru-RU" sz="2800" b="1" kern="0" dirty="0">
                <a:solidFill>
                  <a:srgbClr val="00A3DF"/>
                </a:solidFill>
                <a:latin typeface="Times New Roman"/>
              </a:rPr>
              <a:t>процедуры</a:t>
            </a:r>
            <a:r>
              <a:rPr lang="en-GB" sz="2800" b="1" kern="0" dirty="0">
                <a:solidFill>
                  <a:srgbClr val="00A3DF"/>
                </a:solidFill>
                <a:latin typeface="Times New Roman"/>
              </a:rPr>
              <a:t> </a:t>
            </a:r>
            <a:r>
              <a:rPr lang="en-GB" sz="2800" b="1" kern="0" dirty="0" smtClean="0">
                <a:solidFill>
                  <a:srgbClr val="00A3DF"/>
                </a:solidFill>
                <a:latin typeface="Times New Roman"/>
              </a:rPr>
              <a:t>(2)</a:t>
            </a:r>
            <a:endParaRPr lang="da-DK" sz="2800" dirty="0"/>
          </a:p>
        </p:txBody>
      </p:sp>
      <p:sp>
        <p:nvSpPr>
          <p:cNvPr id="3" name="Pladsholder til indhold 2"/>
          <p:cNvSpPr>
            <a:spLocks noGrp="1"/>
          </p:cNvSpPr>
          <p:nvPr>
            <p:ph idx="1"/>
          </p:nvPr>
        </p:nvSpPr>
        <p:spPr>
          <a:xfrm>
            <a:off x="457200" y="838200"/>
            <a:ext cx="8229600" cy="5135563"/>
          </a:xfrm>
        </p:spPr>
        <p:txBody>
          <a:bodyPr>
            <a:noAutofit/>
          </a:bodyPr>
          <a:lstStyle/>
          <a:p>
            <a:pPr algn="just" defTabSz="457200">
              <a:buFont typeface="Arial"/>
              <a:buChar char="•"/>
            </a:pPr>
            <a:r>
              <a:rPr lang="ru-RU" sz="1200" kern="0" dirty="0">
                <a:solidFill>
                  <a:srgbClr val="3C230A"/>
                </a:solidFill>
                <a:latin typeface="Times New Roman"/>
              </a:rPr>
              <a:t>Сложная специальная процедура для внесения изменений в Соглашение о ВТО и Многосторонние торговые соглашения, перечисленные в Приложениях 1, 2 и 3 к нему (ст. Х Соглашения о ВТО). Сначала один из членов ВТО или один из трех специализированных Советов инициируют процедуру внесения изменений путем подачи предложения об изменении </a:t>
            </a:r>
            <a:r>
              <a:rPr lang="ru-RU" sz="1200" kern="0" dirty="0" smtClean="0">
                <a:solidFill>
                  <a:srgbClr val="3C230A"/>
                </a:solidFill>
                <a:latin typeface="Times New Roman"/>
              </a:rPr>
              <a:t>Генеральному Совету </a:t>
            </a:r>
            <a:r>
              <a:rPr lang="ru-RU" sz="1200" kern="0" dirty="0">
                <a:solidFill>
                  <a:srgbClr val="3C230A"/>
                </a:solidFill>
                <a:latin typeface="Times New Roman"/>
              </a:rPr>
              <a:t>или Министерской конференции. В первый период длительностью минимум 90 дней Генеральный Совет или Министерская конференция пытаются достичь консенсуса по данному предложению. Если консенсус не может быть достигнут, то Генеральный Совет или Министерская конференция должны будут прибегнуть к голосованию. Предложение об изменении должно набрать 2/3 голосов членов ВТО, чтобы быть принятым. Когда изменение было принято консенсусом или 2/3 голосов членов ВТО, оно направляется на утверждения в государства-члены ВТО в соответствии с их национальными конституционными требованиями и процедурами. Изменение вступает в силу для всех членов ВТО, принявших его, при условии, что оно было принято 2/3 государств-членов. Однако ст. </a:t>
            </a:r>
            <a:r>
              <a:rPr lang="en-GB" sz="1200" kern="0" dirty="0">
                <a:solidFill>
                  <a:srgbClr val="3C230A"/>
                </a:solidFill>
                <a:latin typeface="Times New Roman"/>
              </a:rPr>
              <a:t>X</a:t>
            </a:r>
            <a:r>
              <a:rPr lang="ru-RU" sz="1200" kern="0" dirty="0">
                <a:solidFill>
                  <a:srgbClr val="3C230A"/>
                </a:solidFill>
                <a:latin typeface="Times New Roman"/>
              </a:rPr>
              <a:t>:2 Соглашения о ВТО содержит список фундаментальных положений Соглашения о ВТО (РНБ, национальные списки тарифных уступок и нормы о принятии решений в ВТО и внесении изменений), которые должны быть приняты всеми членами ВТО для их вступления в силу.</a:t>
            </a:r>
          </a:p>
          <a:p>
            <a:pPr algn="just" defTabSz="457200">
              <a:buFont typeface="Arial"/>
              <a:buChar char="•"/>
            </a:pPr>
            <a:r>
              <a:rPr lang="ru-RU" sz="1200" kern="0" dirty="0">
                <a:solidFill>
                  <a:srgbClr val="3C230A"/>
                </a:solidFill>
                <a:latin typeface="Times New Roman"/>
              </a:rPr>
              <a:t>Ст. Х:4 Соглашения о ВТО: изменения </a:t>
            </a:r>
            <a:r>
              <a:rPr lang="ru-RU" sz="1200" kern="0" dirty="0" smtClean="0">
                <a:solidFill>
                  <a:srgbClr val="3C230A"/>
                </a:solidFill>
                <a:latin typeface="Times New Roman"/>
              </a:rPr>
              <a:t>Соглашения </a:t>
            </a:r>
            <a:r>
              <a:rPr lang="ru-RU" sz="1200" kern="0" dirty="0">
                <a:solidFill>
                  <a:srgbClr val="3C230A"/>
                </a:solidFill>
                <a:latin typeface="Times New Roman"/>
              </a:rPr>
              <a:t>о ВТО, не затрагивающие прав и обязательств членов, вступают в силу для всех членов ВТО при условии, что данные изменения были приняты 2/3 членов ВТО. </a:t>
            </a:r>
          </a:p>
          <a:p>
            <a:pPr algn="just" defTabSz="457200">
              <a:buFont typeface="Arial"/>
              <a:buChar char="•"/>
            </a:pPr>
            <a:r>
              <a:rPr lang="ru-RU" sz="1200" kern="0" dirty="0">
                <a:solidFill>
                  <a:srgbClr val="3C230A"/>
                </a:solidFill>
                <a:latin typeface="Times New Roman"/>
              </a:rPr>
              <a:t>Ст. Х:3 Соглашения о ВТО: «Министерская конференция может принять решение тремя четвертями голосов Членов, что любое изменение, вступившее в силу в соответствии с положениями настоящего параграфа, имеет такую природу, что любой Член, не принявший его в течение определенного Министерской конференцией периода, в любом случае может быть свободен выйти из ВТО или остаться Членов </a:t>
            </a:r>
            <a:r>
              <a:rPr lang="ru-RU" sz="1200" kern="0" dirty="0" smtClean="0">
                <a:solidFill>
                  <a:srgbClr val="3C230A"/>
                </a:solidFill>
                <a:latin typeface="Times New Roman"/>
              </a:rPr>
              <a:t>с </a:t>
            </a:r>
            <a:r>
              <a:rPr lang="ru-RU" sz="1200" kern="0" dirty="0">
                <a:solidFill>
                  <a:srgbClr val="3C230A"/>
                </a:solidFill>
                <a:latin typeface="Times New Roman"/>
              </a:rPr>
              <a:t>согласия Министерской конференции» </a:t>
            </a:r>
            <a:r>
              <a:rPr lang="ru-RU" sz="1200" kern="0" dirty="0">
                <a:solidFill>
                  <a:srgbClr val="3C230A"/>
                </a:solidFill>
                <a:latin typeface="Times New Roman"/>
                <a:sym typeface="Wingdings"/>
              </a:rPr>
              <a:t></a:t>
            </a:r>
            <a:r>
              <a:rPr lang="en-GB" sz="1200" kern="0" dirty="0">
                <a:solidFill>
                  <a:srgbClr val="3C230A"/>
                </a:solidFill>
                <a:latin typeface="Times New Roman"/>
                <a:sym typeface="Wingdings"/>
              </a:rPr>
              <a:t> </a:t>
            </a:r>
            <a:r>
              <a:rPr lang="ru-RU" sz="1200" kern="0" dirty="0">
                <a:solidFill>
                  <a:srgbClr val="3C230A"/>
                </a:solidFill>
                <a:latin typeface="Times New Roman"/>
              </a:rPr>
              <a:t>Если член ВТО не согласен принять некоторые предлагаемые остальными членами ВТО изменения, то его могут «изгнать» из ВТО. Однако практическое значение этого положения ограничено: оно существовало уже в ГАТТ-1947, но ни разу не применялось. Единственное до сих пор изменение соглашений ВТО – Генеральный Совет, декабрь 2005 г., изменение к ТРИПС. Но это изменение до сих пор не вступило в силу, так как не набрало достаточное количество ратификаций (2/3 всех членов ВТО), а набрало только 81 ратификацию (при требуемых 107).</a:t>
            </a:r>
          </a:p>
          <a:p>
            <a:pPr algn="just" defTabSz="457200">
              <a:buFont typeface="Arial"/>
              <a:buChar char="•"/>
            </a:pPr>
            <a:r>
              <a:rPr lang="ru-RU" sz="1200" kern="0" dirty="0">
                <a:solidFill>
                  <a:srgbClr val="3C230A"/>
                </a:solidFill>
                <a:latin typeface="Times New Roman"/>
              </a:rPr>
              <a:t>ДРС: решение о внесении изменений в ДРС должно быть принято консенсусом и вступает в силу после его одобрения Министерской конференцией. Изменения в ДРС не передаются на утверждение государствам-членам ВТО.</a:t>
            </a:r>
          </a:p>
          <a:p>
            <a:r>
              <a:rPr lang="ru-RU" sz="1200" kern="0" dirty="0" smtClean="0">
                <a:solidFill>
                  <a:srgbClr val="3C230A"/>
                </a:solidFill>
                <a:latin typeface="Times New Roman"/>
              </a:rPr>
              <a:t>Ст.</a:t>
            </a:r>
            <a:r>
              <a:rPr lang="en-US" sz="1200" kern="0" dirty="0" smtClean="0">
                <a:solidFill>
                  <a:srgbClr val="3C230A"/>
                </a:solidFill>
                <a:latin typeface="Times New Roman"/>
              </a:rPr>
              <a:t> IX:</a:t>
            </a:r>
            <a:r>
              <a:rPr lang="ru-RU" sz="1200" kern="0" dirty="0" smtClean="0">
                <a:solidFill>
                  <a:srgbClr val="3C230A"/>
                </a:solidFill>
                <a:latin typeface="Times New Roman"/>
              </a:rPr>
              <a:t>3 Соглашения о ВТО: «Генеральный Совет принимает финансовые правила и проект годового бюджета </a:t>
            </a:r>
            <a:r>
              <a:rPr lang="ru-RU" sz="1200" u="sng" kern="0" dirty="0" smtClean="0">
                <a:solidFill>
                  <a:srgbClr val="3C230A"/>
                </a:solidFill>
                <a:latin typeface="Times New Roman"/>
              </a:rPr>
              <a:t>большинством в 2/3 голосов при участии в голосовании более половины членов</a:t>
            </a:r>
            <a:r>
              <a:rPr lang="ru-RU" sz="1200" kern="0" dirty="0" smtClean="0">
                <a:solidFill>
                  <a:srgbClr val="3C230A"/>
                </a:solidFill>
                <a:latin typeface="Times New Roman"/>
              </a:rPr>
              <a:t>».</a:t>
            </a:r>
            <a:endParaRPr lang="da-DK" sz="1200" dirty="0"/>
          </a:p>
        </p:txBody>
      </p:sp>
      <p:sp>
        <p:nvSpPr>
          <p:cNvPr id="5" name="Pladsholder til diasnummer 4"/>
          <p:cNvSpPr>
            <a:spLocks noGrp="1"/>
          </p:cNvSpPr>
          <p:nvPr>
            <p:ph type="sldNum" sz="quarter" idx="12"/>
          </p:nvPr>
        </p:nvSpPr>
        <p:spPr/>
        <p:txBody>
          <a:bodyPr/>
          <a:lstStyle/>
          <a:p>
            <a:fld id="{D6B5C6E0-1DA3-4D5F-BBB9-FE86C9799D92}" type="slidenum">
              <a:rPr lang="en-US" smtClean="0"/>
              <a:t>37</a:t>
            </a:fld>
            <a:endParaRPr lang="en-US"/>
          </a:p>
        </p:txBody>
      </p:sp>
      <p:pic>
        <p:nvPicPr>
          <p:cNvPr id="6" name="Picture 2"/>
          <p:cNvPicPr>
            <a:picLocks noChangeAspect="1" noChangeArrowheads="1"/>
          </p:cNvPicPr>
          <p:nvPr/>
        </p:nvPicPr>
        <p:blipFill>
          <a:blip r:embed="rId2">
            <a:duotone>
              <a:prstClr val="black"/>
              <a:schemeClr val="accent6">
                <a:tint val="45000"/>
                <a:satMod val="400000"/>
              </a:schemeClr>
            </a:duotone>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83831" y="673576"/>
            <a:ext cx="8791575" cy="115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946278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382000" cy="838200"/>
          </a:xfrm>
        </p:spPr>
        <p:txBody>
          <a:bodyPr vert="horz" lIns="91440" tIns="45720" rIns="91440" bIns="45720" rtlCol="0" anchor="ctr">
            <a:normAutofit/>
          </a:bodyPr>
          <a:lstStyle/>
          <a:p>
            <a:pPr algn="l"/>
            <a:r>
              <a:rPr lang="ru-RU" sz="2800" b="1" kern="0" dirty="0" smtClean="0">
                <a:solidFill>
                  <a:srgbClr val="00A3DF"/>
                </a:solidFill>
                <a:latin typeface="Times New Roman"/>
              </a:rPr>
              <a:t>Участие в принятии решений</a:t>
            </a:r>
            <a:endParaRPr lang="en-US" sz="2800" b="1" kern="0" dirty="0">
              <a:solidFill>
                <a:srgbClr val="00A3DF"/>
              </a:solidFill>
              <a:latin typeface="Times New Roman"/>
            </a:endParaRPr>
          </a:p>
        </p:txBody>
      </p:sp>
      <p:sp>
        <p:nvSpPr>
          <p:cNvPr id="3" name="Content Placeholder 2"/>
          <p:cNvSpPr>
            <a:spLocks noGrp="1"/>
          </p:cNvSpPr>
          <p:nvPr>
            <p:ph idx="1"/>
          </p:nvPr>
        </p:nvSpPr>
        <p:spPr>
          <a:xfrm>
            <a:off x="228600" y="731519"/>
            <a:ext cx="8686800" cy="5974081"/>
          </a:xfrm>
        </p:spPr>
        <p:txBody>
          <a:bodyPr>
            <a:noAutofit/>
          </a:bodyPr>
          <a:lstStyle/>
          <a:p>
            <a:pPr algn="just" defTabSz="457200">
              <a:buFont typeface="Arial"/>
              <a:buChar char="•"/>
            </a:pPr>
            <a:r>
              <a:rPr lang="ru-RU" sz="1100" kern="0" dirty="0" smtClean="0">
                <a:solidFill>
                  <a:srgbClr val="3C230A"/>
                </a:solidFill>
                <a:latin typeface="Times New Roman"/>
              </a:rPr>
              <a:t>Очевидно, что и невозможно, и не имеет практического смысла прямо вовлекать все 162 члена ВТО в переговоры, нацеленные на достижение согласия по спорным вопросам. Весьма вероятно, что это сделает неэффективным такие переговоры.</a:t>
            </a:r>
          </a:p>
          <a:p>
            <a:pPr algn="just" defTabSz="457200">
              <a:buFont typeface="Arial"/>
              <a:buChar char="•"/>
            </a:pPr>
            <a:r>
              <a:rPr lang="ru-RU" sz="1100" kern="0" dirty="0" smtClean="0">
                <a:solidFill>
                  <a:srgbClr val="3C230A"/>
                </a:solidFill>
                <a:latin typeface="Times New Roman"/>
              </a:rPr>
              <a:t>Поэтому с течением времени были выработаны другие, неформальные механизмы, облегчающие переговоры и принятие решений в ВТО. Самый известный и самый используемый из них – «встреча в зелёной комнате». На этих встречах собираются крупнейшие экономики мира (США, ЕС, Китай, Бразилия и Индия) и ограниченное число других членов ВТО, которые либо являются координатором / представителем более широкой группы членов ВТО (например, наименее развитых стран), либо имеют особый интерес в обсуждаемом вопросе.</a:t>
            </a:r>
          </a:p>
          <a:p>
            <a:pPr algn="just" defTabSz="457200">
              <a:buFont typeface="Arial"/>
              <a:buChar char="•"/>
            </a:pPr>
            <a:r>
              <a:rPr lang="ru-RU" sz="1100" kern="0" dirty="0" smtClean="0">
                <a:solidFill>
                  <a:srgbClr val="3C230A"/>
                </a:solidFill>
                <a:latin typeface="Times New Roman"/>
              </a:rPr>
              <a:t>В ходе встреч в зелёной комнате специально приглашенные министры, послы или старшие должностные лица 20 членов ВТО (или около того) встречаются под председательством Генерального Директора ВТО или председателя совета или комитета ВТО, чтобы обсудить возможные подходы к ключевым вопросам, поставленным на обсуждение, и достичь, насколько это возможно, предварительного согласия. Затем такое предварительно достигнутое согласие представляется остальным членам ВТО для принятия решения. Этот механизм был подвергнут жесткой критике на злополучной конференции министров в Сиэтле.</a:t>
            </a:r>
          </a:p>
          <a:p>
            <a:pPr algn="just" defTabSz="457200">
              <a:buFont typeface="Arial"/>
              <a:buChar char="•"/>
            </a:pPr>
            <a:r>
              <a:rPr lang="ru-RU" sz="1100" kern="0" dirty="0" smtClean="0">
                <a:solidFill>
                  <a:srgbClr val="3C230A"/>
                </a:solidFill>
                <a:latin typeface="Times New Roman"/>
              </a:rPr>
              <a:t>Иные механизмы: мини-министерские конференции (англ. </a:t>
            </a:r>
            <a:r>
              <a:rPr lang="en-GB" sz="1100" kern="0" dirty="0" smtClean="0">
                <a:solidFill>
                  <a:srgbClr val="3C230A"/>
                </a:solidFill>
                <a:latin typeface="Times New Roman"/>
              </a:rPr>
              <a:t>mini-</a:t>
            </a:r>
            <a:r>
              <a:rPr lang="en-GB" sz="1100" kern="0" dirty="0" err="1" smtClean="0">
                <a:solidFill>
                  <a:srgbClr val="3C230A"/>
                </a:solidFill>
                <a:latin typeface="Times New Roman"/>
              </a:rPr>
              <a:t>ministerials</a:t>
            </a:r>
            <a:r>
              <a:rPr lang="en-GB" sz="1100" kern="0" dirty="0" smtClean="0">
                <a:solidFill>
                  <a:srgbClr val="3C230A"/>
                </a:solidFill>
                <a:latin typeface="Times New Roman"/>
              </a:rPr>
              <a:t>), </a:t>
            </a:r>
            <a:r>
              <a:rPr lang="ru-RU" sz="1100" kern="0" dirty="0" smtClean="0">
                <a:solidFill>
                  <a:srgbClr val="3C230A"/>
                </a:solidFill>
                <a:latin typeface="Times New Roman"/>
              </a:rPr>
              <a:t>встречи посольских групп (англ. </a:t>
            </a:r>
            <a:r>
              <a:rPr lang="da-DK" sz="1100" kern="0" dirty="0" smtClean="0">
                <a:solidFill>
                  <a:srgbClr val="3C230A"/>
                </a:solidFill>
                <a:latin typeface="Times New Roman"/>
              </a:rPr>
              <a:t>A</a:t>
            </a:r>
            <a:r>
              <a:rPr lang="en-GB" sz="1100" kern="0" dirty="0" err="1" smtClean="0">
                <a:solidFill>
                  <a:srgbClr val="3C230A"/>
                </a:solidFill>
                <a:latin typeface="Times New Roman"/>
              </a:rPr>
              <a:t>mbassadorial</a:t>
            </a:r>
            <a:r>
              <a:rPr lang="en-GB" sz="1100" kern="0" dirty="0" smtClean="0">
                <a:solidFill>
                  <a:srgbClr val="3C230A"/>
                </a:solidFill>
                <a:latin typeface="Times New Roman"/>
              </a:rPr>
              <a:t> group meetings; AGMs), </a:t>
            </a:r>
            <a:r>
              <a:rPr lang="ru-RU" sz="1100" kern="0" dirty="0" smtClean="0">
                <a:solidFill>
                  <a:srgbClr val="3C230A"/>
                </a:solidFill>
                <a:latin typeface="Times New Roman"/>
              </a:rPr>
              <a:t>встречи глав делегаций (англ. </a:t>
            </a:r>
            <a:r>
              <a:rPr lang="da-DK" sz="1100" kern="0" dirty="0" err="1" smtClean="0">
                <a:solidFill>
                  <a:srgbClr val="3C230A"/>
                </a:solidFill>
                <a:latin typeface="Times New Roman"/>
              </a:rPr>
              <a:t>heads</a:t>
            </a:r>
            <a:r>
              <a:rPr lang="da-DK" sz="1100" kern="0" dirty="0" smtClean="0">
                <a:solidFill>
                  <a:srgbClr val="3C230A"/>
                </a:solidFill>
                <a:latin typeface="Times New Roman"/>
              </a:rPr>
              <a:t> of delegation meetings; </a:t>
            </a:r>
            <a:r>
              <a:rPr lang="da-DK" sz="1100" kern="0" dirty="0" err="1" smtClean="0">
                <a:solidFill>
                  <a:srgbClr val="3C230A"/>
                </a:solidFill>
                <a:latin typeface="Times New Roman"/>
              </a:rPr>
              <a:t>HODs</a:t>
            </a:r>
            <a:r>
              <a:rPr lang="da-DK" sz="1100" kern="0" dirty="0" smtClean="0">
                <a:solidFill>
                  <a:srgbClr val="3C230A"/>
                </a:solidFill>
                <a:latin typeface="Times New Roman"/>
              </a:rPr>
              <a:t>). </a:t>
            </a:r>
            <a:endParaRPr lang="ru-RU" sz="1100" kern="0" dirty="0" smtClean="0">
              <a:solidFill>
                <a:srgbClr val="3C230A"/>
              </a:solidFill>
              <a:latin typeface="Times New Roman"/>
            </a:endParaRPr>
          </a:p>
          <a:p>
            <a:pPr algn="just" defTabSz="457200">
              <a:buFont typeface="Arial"/>
              <a:buChar char="•"/>
            </a:pPr>
            <a:r>
              <a:rPr lang="ru-RU" sz="1100" kern="0" dirty="0" smtClean="0">
                <a:solidFill>
                  <a:srgbClr val="3C230A"/>
                </a:solidFill>
                <a:latin typeface="Times New Roman"/>
              </a:rPr>
              <a:t>14 сентября 2000 г., Генеральный Совет, протокол заседания: </a:t>
            </a:r>
          </a:p>
          <a:p>
            <a:pPr lvl="1" algn="just" defTabSz="457200">
              <a:buFontTx/>
              <a:buChar char="-"/>
            </a:pPr>
            <a:r>
              <a:rPr lang="ru-RU" sz="1100" kern="0" dirty="0" smtClean="0">
                <a:solidFill>
                  <a:srgbClr val="3C230A"/>
                </a:solidFill>
                <a:latin typeface="Times New Roman"/>
              </a:rPr>
              <a:t>Нужно информировать всех членов ВТО о том, что отдельные члены ВТО ведут переговоры;</a:t>
            </a:r>
          </a:p>
          <a:p>
            <a:pPr lvl="1" algn="just" defTabSz="457200">
              <a:buFontTx/>
              <a:buChar char="-"/>
            </a:pPr>
            <a:r>
              <a:rPr lang="ru-RU" sz="1100" kern="0" dirty="0" smtClean="0">
                <a:solidFill>
                  <a:srgbClr val="3C230A"/>
                </a:solidFill>
                <a:latin typeface="Times New Roman"/>
              </a:rPr>
              <a:t>Нужно позволить всем заинтересованным членам ВТО высказать свою точку зрения в ходе таких переговоров;</a:t>
            </a:r>
          </a:p>
          <a:p>
            <a:pPr lvl="1" algn="just" defTabSz="457200">
              <a:buFontTx/>
              <a:buChar char="-"/>
            </a:pPr>
            <a:r>
              <a:rPr lang="ru-RU" sz="1100" kern="0" dirty="0" smtClean="0">
                <a:solidFill>
                  <a:srgbClr val="3C230A"/>
                </a:solidFill>
                <a:latin typeface="Times New Roman"/>
              </a:rPr>
              <a:t>Никто не должен делать никаких предположений о том, что одни члены ВТО представляют других на таких переговорах;</a:t>
            </a:r>
          </a:p>
          <a:p>
            <a:pPr lvl="1" algn="just" defTabSz="457200">
              <a:buFontTx/>
              <a:buChar char="-"/>
            </a:pPr>
            <a:r>
              <a:rPr lang="ru-RU" sz="1100" kern="0" dirty="0" smtClean="0">
                <a:solidFill>
                  <a:srgbClr val="3C230A"/>
                </a:solidFill>
                <a:latin typeface="Times New Roman"/>
              </a:rPr>
              <a:t>Участники таких переговоров должны незамедлительно информировать всех членов ВТО о результатах таких переговоров.</a:t>
            </a:r>
          </a:p>
          <a:p>
            <a:pPr marL="342900" lvl="1" indent="-342900" algn="just" defTabSz="457200">
              <a:buFont typeface="Arial"/>
              <a:buChar char="•"/>
            </a:pPr>
            <a:r>
              <a:rPr lang="ru-RU" sz="1100" kern="0" dirty="0" smtClean="0">
                <a:solidFill>
                  <a:srgbClr val="3C230A"/>
                </a:solidFill>
                <a:latin typeface="Times New Roman"/>
              </a:rPr>
              <a:t>Кроме того, ВТО должна:</a:t>
            </a:r>
          </a:p>
          <a:p>
            <a:pPr lvl="1" algn="just" defTabSz="457200">
              <a:buFontTx/>
              <a:buChar char="-"/>
            </a:pPr>
            <a:r>
              <a:rPr lang="ru-RU" sz="1100" kern="0" dirty="0" smtClean="0">
                <a:solidFill>
                  <a:srgbClr val="3C230A"/>
                </a:solidFill>
                <a:latin typeface="Times New Roman"/>
              </a:rPr>
              <a:t>Тщательно составлять график различных встреч так, чтобы время их проведения по возможности не пересекалось;</a:t>
            </a:r>
          </a:p>
          <a:p>
            <a:pPr lvl="1" algn="just" defTabSz="457200">
              <a:buFontTx/>
              <a:buChar char="-"/>
            </a:pPr>
            <a:r>
              <a:rPr lang="ru-RU" sz="1100" kern="0" dirty="0" smtClean="0">
                <a:solidFill>
                  <a:srgbClr val="3C230A"/>
                </a:solidFill>
                <a:latin typeface="Times New Roman"/>
              </a:rPr>
              <a:t>Обеспечить быстрое и действенное распространение информации и документов членам ВТО, особенно тем, у которых нет постоянного представительства или есть небольшие по численности персонала постоянные представительства при ВТО.</a:t>
            </a:r>
          </a:p>
          <a:p>
            <a:pPr marL="342900" lvl="1" indent="-342900" algn="just" defTabSz="457200">
              <a:buFont typeface="Arial"/>
              <a:buChar char="•"/>
            </a:pPr>
            <a:r>
              <a:rPr lang="ru-RU" sz="1100" kern="0" dirty="0" smtClean="0">
                <a:solidFill>
                  <a:srgbClr val="3C230A"/>
                </a:solidFill>
                <a:latin typeface="Times New Roman"/>
              </a:rPr>
              <a:t>Основной вызов для ВТО – найти баланс между </a:t>
            </a:r>
            <a:r>
              <a:rPr lang="ru-RU" sz="1100" kern="0" dirty="0" err="1" smtClean="0">
                <a:solidFill>
                  <a:srgbClr val="3C230A"/>
                </a:solidFill>
                <a:latin typeface="Times New Roman"/>
              </a:rPr>
              <a:t>инклюзивностью</a:t>
            </a:r>
            <a:r>
              <a:rPr lang="ru-RU" sz="1100" kern="0" dirty="0" smtClean="0">
                <a:solidFill>
                  <a:srgbClr val="3C230A"/>
                </a:solidFill>
                <a:latin typeface="Times New Roman"/>
              </a:rPr>
              <a:t>, прозрачностью и эффективностью. Механизм «встреч в зелёной комнате» помогает найти этот баланс, тем более что ВТО не является больше «клубом богатых стран» (каковым было ГАТТ до 1994 г.).</a:t>
            </a:r>
            <a:endParaRPr lang="ru-RU" sz="1100" kern="0" dirty="0">
              <a:solidFill>
                <a:srgbClr val="3C230A"/>
              </a:solidFill>
              <a:latin typeface="Times New Roman"/>
            </a:endParaRPr>
          </a:p>
          <a:p>
            <a:pPr marL="457200" lvl="1" indent="0" algn="just" defTabSz="457200">
              <a:buNone/>
            </a:pPr>
            <a:endParaRPr lang="ru-RU" sz="1100" kern="0" dirty="0" smtClean="0">
              <a:solidFill>
                <a:srgbClr val="3C230A"/>
              </a:solidFill>
              <a:latin typeface="Times New Roman"/>
            </a:endParaRPr>
          </a:p>
          <a:p>
            <a:pPr algn="just" defTabSz="457200">
              <a:buFontTx/>
              <a:buChar char="-"/>
            </a:pPr>
            <a:endParaRPr lang="ru-RU" sz="1100" kern="0" dirty="0">
              <a:solidFill>
                <a:srgbClr val="3C230A"/>
              </a:solidFill>
              <a:latin typeface="Times New Roman"/>
            </a:endParaRPr>
          </a:p>
        </p:txBody>
      </p:sp>
      <p:sp>
        <p:nvSpPr>
          <p:cNvPr id="5" name="Slide Number Placeholder 4"/>
          <p:cNvSpPr>
            <a:spLocks noGrp="1"/>
          </p:cNvSpPr>
          <p:nvPr>
            <p:ph type="sldNum" sz="quarter" idx="12"/>
          </p:nvPr>
        </p:nvSpPr>
        <p:spPr/>
        <p:txBody>
          <a:bodyPr/>
          <a:lstStyle/>
          <a:p>
            <a:fld id="{D6B5C6E0-1DA3-4D5F-BBB9-FE86C9799D92}" type="slidenum">
              <a:rPr lang="en-US" smtClean="0"/>
              <a:t>38</a:t>
            </a:fld>
            <a:endParaRPr lang="en-US" dirty="0"/>
          </a:p>
        </p:txBody>
      </p:sp>
      <p:pic>
        <p:nvPicPr>
          <p:cNvPr id="7" name="Picture 2"/>
          <p:cNvPicPr>
            <a:picLocks noChangeAspect="1" noChangeArrowheads="1"/>
          </p:cNvPicPr>
          <p:nvPr/>
        </p:nvPicPr>
        <p:blipFill>
          <a:blip r:embed="rId2">
            <a:duotone>
              <a:prstClr val="black"/>
              <a:schemeClr val="accent6">
                <a:tint val="45000"/>
                <a:satMod val="400000"/>
              </a:schemeClr>
            </a:duotone>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83831" y="673576"/>
            <a:ext cx="8791575" cy="115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667063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382000" cy="838200"/>
          </a:xfrm>
        </p:spPr>
        <p:txBody>
          <a:bodyPr vert="horz" lIns="91440" tIns="45720" rIns="91440" bIns="45720" rtlCol="0" anchor="ctr">
            <a:normAutofit/>
          </a:bodyPr>
          <a:lstStyle/>
          <a:p>
            <a:pPr algn="l"/>
            <a:r>
              <a:rPr lang="ru-RU" sz="2800" b="1" kern="0" dirty="0" smtClean="0">
                <a:solidFill>
                  <a:srgbClr val="00A3DF"/>
                </a:solidFill>
                <a:latin typeface="Times New Roman"/>
              </a:rPr>
              <a:t>Прочие вопросы</a:t>
            </a:r>
            <a:endParaRPr lang="en-US" sz="2800" b="1" kern="0" dirty="0">
              <a:solidFill>
                <a:srgbClr val="00A3DF"/>
              </a:solidFill>
              <a:latin typeface="Times New Roman"/>
            </a:endParaRPr>
          </a:p>
        </p:txBody>
      </p:sp>
      <p:sp>
        <p:nvSpPr>
          <p:cNvPr id="3" name="Content Placeholder 2"/>
          <p:cNvSpPr>
            <a:spLocks noGrp="1"/>
          </p:cNvSpPr>
          <p:nvPr>
            <p:ph idx="1"/>
          </p:nvPr>
        </p:nvSpPr>
        <p:spPr>
          <a:xfrm>
            <a:off x="228600" y="731519"/>
            <a:ext cx="8686800" cy="5974081"/>
          </a:xfrm>
        </p:spPr>
        <p:txBody>
          <a:bodyPr>
            <a:noAutofit/>
          </a:bodyPr>
          <a:lstStyle/>
          <a:p>
            <a:pPr algn="just" defTabSz="457200">
              <a:buFont typeface="Arial"/>
              <a:buChar char="•"/>
            </a:pPr>
            <a:r>
              <a:rPr lang="ru-RU" sz="1050" kern="0" dirty="0">
                <a:solidFill>
                  <a:srgbClr val="3C230A"/>
                </a:solidFill>
                <a:latin typeface="Times New Roman"/>
              </a:rPr>
              <a:t>Правовой статус ВТО – см. ст. </a:t>
            </a:r>
            <a:r>
              <a:rPr lang="de-DE" sz="1050" kern="0" dirty="0">
                <a:solidFill>
                  <a:srgbClr val="3C230A"/>
                </a:solidFill>
                <a:latin typeface="Times New Roman"/>
              </a:rPr>
              <a:t>VIII</a:t>
            </a:r>
            <a:r>
              <a:rPr lang="ru-RU" sz="1050" kern="0" dirty="0">
                <a:solidFill>
                  <a:srgbClr val="3C230A"/>
                </a:solidFill>
                <a:latin typeface="Times New Roman"/>
              </a:rPr>
              <a:t> Соглашения о ВТО: </a:t>
            </a:r>
            <a:r>
              <a:rPr lang="ru-RU" sz="1050" kern="0" dirty="0" smtClean="0">
                <a:solidFill>
                  <a:srgbClr val="3C230A"/>
                </a:solidFill>
                <a:latin typeface="Times New Roman"/>
              </a:rPr>
              <a:t>ВТО </a:t>
            </a:r>
            <a:r>
              <a:rPr lang="ru-RU" sz="1050" kern="0" dirty="0">
                <a:solidFill>
                  <a:srgbClr val="3C230A"/>
                </a:solidFill>
                <a:latin typeface="Times New Roman"/>
              </a:rPr>
              <a:t>имеет статус юридического </a:t>
            </a:r>
            <a:r>
              <a:rPr lang="ru-RU" sz="1050" kern="0" dirty="0" smtClean="0">
                <a:solidFill>
                  <a:srgbClr val="3C230A"/>
                </a:solidFill>
                <a:latin typeface="Times New Roman"/>
              </a:rPr>
              <a:t>лица; каждый член ВТО предоставляет </a:t>
            </a:r>
            <a:r>
              <a:rPr lang="ru-RU" sz="1050" kern="0" dirty="0">
                <a:solidFill>
                  <a:srgbClr val="3C230A"/>
                </a:solidFill>
                <a:latin typeface="Times New Roman"/>
              </a:rPr>
              <a:t>ей такую </a:t>
            </a:r>
            <a:r>
              <a:rPr lang="ru-RU" sz="1050" kern="0" dirty="0" smtClean="0">
                <a:solidFill>
                  <a:srgbClr val="3C230A"/>
                </a:solidFill>
                <a:latin typeface="Times New Roman"/>
              </a:rPr>
              <a:t>правоспособность и такие </a:t>
            </a:r>
            <a:r>
              <a:rPr lang="ru-RU" sz="1050" kern="0" dirty="0">
                <a:solidFill>
                  <a:srgbClr val="3C230A"/>
                </a:solidFill>
                <a:latin typeface="Times New Roman"/>
              </a:rPr>
              <a:t>привилегии и иммунитеты, которые необходимы </a:t>
            </a:r>
            <a:r>
              <a:rPr lang="ru-RU" sz="1050" kern="0" dirty="0" smtClean="0">
                <a:solidFill>
                  <a:srgbClr val="3C230A"/>
                </a:solidFill>
                <a:latin typeface="Times New Roman"/>
              </a:rPr>
              <a:t>ВТО для </a:t>
            </a:r>
            <a:r>
              <a:rPr lang="ru-RU" sz="1050" kern="0" dirty="0">
                <a:solidFill>
                  <a:srgbClr val="3C230A"/>
                </a:solidFill>
                <a:latin typeface="Times New Roman"/>
              </a:rPr>
              <a:t>выполнения ее </a:t>
            </a:r>
            <a:r>
              <a:rPr lang="ru-RU" sz="1050" kern="0" dirty="0" smtClean="0">
                <a:solidFill>
                  <a:srgbClr val="3C230A"/>
                </a:solidFill>
                <a:latin typeface="Times New Roman"/>
              </a:rPr>
              <a:t>функций.</a:t>
            </a:r>
          </a:p>
          <a:p>
            <a:pPr algn="just" defTabSz="457200">
              <a:buFont typeface="Arial"/>
              <a:buChar char="•"/>
            </a:pPr>
            <a:r>
              <a:rPr lang="ru-RU" sz="1050" kern="0" dirty="0">
                <a:solidFill>
                  <a:srgbClr val="3C230A"/>
                </a:solidFill>
                <a:latin typeface="Times New Roman"/>
              </a:rPr>
              <a:t>Должностным лицам ВТО и представителям членов также предоставляются такие привилегии и иммунитеты, которые необходимы им для независимого выполнения их функций, связанных с ВТО.</a:t>
            </a:r>
          </a:p>
          <a:p>
            <a:pPr algn="just" defTabSz="457200">
              <a:buFont typeface="Arial"/>
              <a:buChar char="•"/>
            </a:pPr>
            <a:r>
              <a:rPr lang="ru-RU" sz="1050" kern="0" dirty="0">
                <a:solidFill>
                  <a:srgbClr val="3C230A"/>
                </a:solidFill>
                <a:latin typeface="Times New Roman"/>
              </a:rPr>
              <a:t>Привилегии и иммунитеты, предоставляемые каким-либо членом самой ВТО, ее должностным лицам и представителям ее членов, должны быть аналогичными привилегиям и иммунитетам, </a:t>
            </a:r>
            <a:r>
              <a:rPr lang="ru-RU" sz="1050" kern="0" dirty="0" smtClean="0">
                <a:solidFill>
                  <a:srgbClr val="3C230A"/>
                </a:solidFill>
                <a:latin typeface="Times New Roman"/>
              </a:rPr>
              <a:t>установленным Конвенцией о привилегиях </a:t>
            </a:r>
            <a:r>
              <a:rPr lang="ru-RU" sz="1050" kern="0" dirty="0">
                <a:solidFill>
                  <a:srgbClr val="3C230A"/>
                </a:solidFill>
                <a:latin typeface="Times New Roman"/>
              </a:rPr>
              <a:t>и </a:t>
            </a:r>
            <a:r>
              <a:rPr lang="ru-RU" sz="1050" kern="0" dirty="0" smtClean="0">
                <a:solidFill>
                  <a:srgbClr val="3C230A"/>
                </a:solidFill>
                <a:latin typeface="Times New Roman"/>
              </a:rPr>
              <a:t>иммунитетах </a:t>
            </a:r>
            <a:r>
              <a:rPr lang="ru-RU" sz="1050" kern="0" dirty="0">
                <a:solidFill>
                  <a:srgbClr val="3C230A"/>
                </a:solidFill>
                <a:latin typeface="Times New Roman"/>
              </a:rPr>
              <a:t>специализированных учреждений, одобренной Генеральной Ассамблеей </a:t>
            </a:r>
            <a:r>
              <a:rPr lang="ru-RU" sz="1050" kern="0" dirty="0" smtClean="0">
                <a:solidFill>
                  <a:srgbClr val="3C230A"/>
                </a:solidFill>
                <a:latin typeface="Times New Roman"/>
              </a:rPr>
              <a:t>ООН 21 </a:t>
            </a:r>
            <a:r>
              <a:rPr lang="ru-RU" sz="1050" kern="0" dirty="0">
                <a:solidFill>
                  <a:srgbClr val="3C230A"/>
                </a:solidFill>
                <a:latin typeface="Times New Roman"/>
              </a:rPr>
              <a:t>ноября 1947 г.</a:t>
            </a:r>
          </a:p>
          <a:p>
            <a:pPr algn="just" defTabSz="457200">
              <a:buFont typeface="Arial"/>
              <a:buChar char="•"/>
            </a:pPr>
            <a:r>
              <a:rPr lang="ru-RU" sz="1050" kern="0" dirty="0" smtClean="0">
                <a:solidFill>
                  <a:srgbClr val="3C230A"/>
                </a:solidFill>
                <a:latin typeface="Times New Roman"/>
              </a:rPr>
              <a:t>Раздел 4 ст. </a:t>
            </a:r>
            <a:r>
              <a:rPr lang="de-DE" sz="1050" kern="0" dirty="0" smtClean="0">
                <a:solidFill>
                  <a:srgbClr val="3C230A"/>
                </a:solidFill>
                <a:latin typeface="Times New Roman"/>
              </a:rPr>
              <a:t>III </a:t>
            </a:r>
            <a:r>
              <a:rPr lang="ru-RU" sz="1050" kern="0" dirty="0" smtClean="0">
                <a:solidFill>
                  <a:srgbClr val="3C230A"/>
                </a:solidFill>
                <a:latin typeface="Times New Roman"/>
              </a:rPr>
              <a:t>Конвенци</a:t>
            </a:r>
            <a:r>
              <a:rPr lang="ru-RU" sz="1050" kern="0" dirty="0">
                <a:solidFill>
                  <a:srgbClr val="3C230A"/>
                </a:solidFill>
                <a:latin typeface="Times New Roman"/>
              </a:rPr>
              <a:t>и</a:t>
            </a:r>
            <a:r>
              <a:rPr lang="ru-RU" sz="1050" kern="0" dirty="0" smtClean="0">
                <a:solidFill>
                  <a:srgbClr val="3C230A"/>
                </a:solidFill>
                <a:latin typeface="Times New Roman"/>
              </a:rPr>
              <a:t> </a:t>
            </a:r>
            <a:r>
              <a:rPr lang="ru-RU" sz="1050" kern="0" dirty="0">
                <a:solidFill>
                  <a:srgbClr val="3C230A"/>
                </a:solidFill>
                <a:latin typeface="Times New Roman"/>
              </a:rPr>
              <a:t>о привилегиях </a:t>
            </a:r>
            <a:r>
              <a:rPr lang="ru-RU" sz="1050" kern="0" dirty="0" smtClean="0">
                <a:solidFill>
                  <a:srgbClr val="3C230A"/>
                </a:solidFill>
                <a:latin typeface="Times New Roman"/>
              </a:rPr>
              <a:t>и иммунитетах 1947 г.: «специализированные учреждения (…) пользуются </a:t>
            </a:r>
            <a:r>
              <a:rPr lang="ru-RU" sz="1050" kern="0" dirty="0">
                <a:solidFill>
                  <a:srgbClr val="3C230A"/>
                </a:solidFill>
                <a:latin typeface="Times New Roman"/>
              </a:rPr>
              <a:t>иммунитетом от любой формы судебного вмешательства, кроме случаев, когда они определенно отказываются от иммунитета в каком-либо отдельном </a:t>
            </a:r>
            <a:r>
              <a:rPr lang="ru-RU" sz="1050" kern="0" dirty="0" smtClean="0">
                <a:solidFill>
                  <a:srgbClr val="3C230A"/>
                </a:solidFill>
                <a:latin typeface="Times New Roman"/>
              </a:rPr>
              <a:t>случае». </a:t>
            </a:r>
          </a:p>
          <a:p>
            <a:pPr algn="just" defTabSz="457200">
              <a:buFont typeface="Arial"/>
              <a:buChar char="•"/>
            </a:pPr>
            <a:r>
              <a:rPr lang="ru-RU" sz="1050" kern="0" dirty="0" smtClean="0">
                <a:solidFill>
                  <a:srgbClr val="3C230A"/>
                </a:solidFill>
                <a:latin typeface="Times New Roman"/>
              </a:rPr>
              <a:t>Привилегии и иммунитеты, которые Швейцария предоставила ВТО, ее должностным лицам и представителям членов ВТО, детально описаны в Договоре о штаб-квартире между ВТО и Швейцарией (1995 г.).</a:t>
            </a:r>
          </a:p>
          <a:p>
            <a:pPr algn="just" defTabSz="457200">
              <a:buFont typeface="Arial"/>
              <a:buChar char="•"/>
            </a:pPr>
            <a:r>
              <a:rPr lang="ru-RU" sz="1050" kern="0" dirty="0" smtClean="0">
                <a:solidFill>
                  <a:srgbClr val="3C230A"/>
                </a:solidFill>
                <a:latin typeface="Times New Roman"/>
              </a:rPr>
              <a:t>ВТО не является организацией системы ООН. ВТО – полностью независимая международная организация со своей собственной корпоративной культурой. Однако это вовсе не означает, что ВТО не поддерживает тесные деловые отношения со многими организациями и органами ООН.</a:t>
            </a:r>
          </a:p>
          <a:p>
            <a:pPr algn="just" defTabSz="457200">
              <a:buFont typeface="Arial"/>
              <a:buChar char="•"/>
            </a:pPr>
            <a:r>
              <a:rPr lang="ru-RU" sz="1050" kern="0" dirty="0" smtClean="0">
                <a:solidFill>
                  <a:srgbClr val="3C230A"/>
                </a:solidFill>
                <a:latin typeface="Times New Roman"/>
              </a:rPr>
              <a:t>Бюджет ВТО: 2015 г. = 197.203.900, 00 </a:t>
            </a:r>
            <a:r>
              <a:rPr lang="de-DE" sz="1050" kern="0" dirty="0" err="1" smtClean="0">
                <a:solidFill>
                  <a:srgbClr val="3C230A"/>
                </a:solidFill>
                <a:latin typeface="Times New Roman"/>
              </a:rPr>
              <a:t>CHF</a:t>
            </a:r>
            <a:r>
              <a:rPr lang="ru-RU" sz="1050" kern="0" dirty="0" smtClean="0">
                <a:solidFill>
                  <a:srgbClr val="3C230A"/>
                </a:solidFill>
                <a:latin typeface="Times New Roman"/>
              </a:rPr>
              <a:t>. Это – очень скромно для универсальной международной организации (например, в 2001 г. бюджет </a:t>
            </a:r>
            <a:r>
              <a:rPr lang="de-DE" sz="1050" kern="0" dirty="0" smtClean="0">
                <a:solidFill>
                  <a:srgbClr val="3C230A"/>
                </a:solidFill>
                <a:latin typeface="Times New Roman"/>
              </a:rPr>
              <a:t>WWF </a:t>
            </a:r>
            <a:r>
              <a:rPr lang="ru-RU" sz="1050" kern="0" dirty="0" smtClean="0">
                <a:solidFill>
                  <a:srgbClr val="3C230A"/>
                </a:solidFill>
                <a:latin typeface="Times New Roman"/>
              </a:rPr>
              <a:t>(Всемирный фонд дикой природы, является НПО) был в 3 раза больше, чем у ВТО) </a:t>
            </a:r>
            <a:r>
              <a:rPr lang="ru-RU" sz="1050" kern="0" dirty="0" smtClean="0">
                <a:solidFill>
                  <a:srgbClr val="3C230A"/>
                </a:solidFill>
                <a:latin typeface="Times New Roman"/>
                <a:sym typeface="Wingdings"/>
              </a:rPr>
              <a:t></a:t>
            </a:r>
            <a:r>
              <a:rPr lang="en-GB" sz="1050" kern="0" dirty="0" smtClean="0">
                <a:solidFill>
                  <a:srgbClr val="3C230A"/>
                </a:solidFill>
                <a:latin typeface="Times New Roman"/>
                <a:sym typeface="Wingdings"/>
              </a:rPr>
              <a:t> </a:t>
            </a:r>
            <a:r>
              <a:rPr lang="ru-RU" sz="1050" kern="0" dirty="0" smtClean="0">
                <a:solidFill>
                  <a:srgbClr val="3C230A"/>
                </a:solidFill>
                <a:latin typeface="Times New Roman"/>
                <a:sym typeface="Wingdings"/>
              </a:rPr>
              <a:t>Такой бюджет связан с достаточно малочисленным Секретариатом ВТО и ограниченной деятельностью за пределами штаб-квартиры в Женеве.</a:t>
            </a:r>
            <a:endParaRPr lang="ru-RU" sz="1050" kern="0" dirty="0" smtClean="0">
              <a:solidFill>
                <a:srgbClr val="3C230A"/>
              </a:solidFill>
              <a:latin typeface="Times New Roman"/>
            </a:endParaRPr>
          </a:p>
          <a:p>
            <a:pPr algn="just" defTabSz="457200">
              <a:buFont typeface="Arial"/>
              <a:buChar char="•"/>
            </a:pPr>
            <a:r>
              <a:rPr lang="ru-RU" sz="1050" kern="0" dirty="0" smtClean="0">
                <a:solidFill>
                  <a:srgbClr val="3C230A"/>
                </a:solidFill>
                <a:latin typeface="Times New Roman"/>
              </a:rPr>
              <a:t>Ст. </a:t>
            </a:r>
            <a:r>
              <a:rPr lang="de-DE" sz="1050" kern="0" dirty="0" smtClean="0">
                <a:solidFill>
                  <a:srgbClr val="3C230A"/>
                </a:solidFill>
                <a:latin typeface="Times New Roman"/>
              </a:rPr>
              <a:t>VII</a:t>
            </a:r>
            <a:r>
              <a:rPr lang="en-US" sz="1050" kern="0" dirty="0" smtClean="0">
                <a:solidFill>
                  <a:srgbClr val="3C230A"/>
                </a:solidFill>
                <a:latin typeface="Times New Roman"/>
              </a:rPr>
              <a:t>:1 </a:t>
            </a:r>
            <a:r>
              <a:rPr lang="ru-RU" sz="1050" kern="0" dirty="0" smtClean="0">
                <a:solidFill>
                  <a:srgbClr val="3C230A"/>
                </a:solidFill>
                <a:latin typeface="Times New Roman"/>
              </a:rPr>
              <a:t>Соглашения о </a:t>
            </a:r>
            <a:r>
              <a:rPr lang="ru-RU" sz="1050" kern="0" dirty="0">
                <a:solidFill>
                  <a:srgbClr val="3C230A"/>
                </a:solidFill>
                <a:latin typeface="Times New Roman"/>
              </a:rPr>
              <a:t>ВТО: </a:t>
            </a:r>
            <a:r>
              <a:rPr lang="ru-RU" sz="1050" kern="0" dirty="0" smtClean="0">
                <a:solidFill>
                  <a:srgbClr val="3C230A"/>
                </a:solidFill>
                <a:latin typeface="Times New Roman"/>
              </a:rPr>
              <a:t>Генеральный Директор </a:t>
            </a:r>
            <a:r>
              <a:rPr lang="ru-RU" sz="1050" kern="0" dirty="0">
                <a:solidFill>
                  <a:srgbClr val="3C230A"/>
                </a:solidFill>
                <a:latin typeface="Times New Roman"/>
              </a:rPr>
              <a:t>ВТО представляет Комитету по бюджету, финансам и административным вопросам проект годового бюджета и финансовый отчет ВТО. Комитет по бюджету, финансам и административным вопросам рассматривает проект годового бюджета и финансовый отчет, представленные </a:t>
            </a:r>
            <a:r>
              <a:rPr lang="ru-RU" sz="1050" kern="0" dirty="0" smtClean="0">
                <a:solidFill>
                  <a:srgbClr val="3C230A"/>
                </a:solidFill>
                <a:latin typeface="Times New Roman"/>
              </a:rPr>
              <a:t>Генеральным Директором, </a:t>
            </a:r>
            <a:r>
              <a:rPr lang="ru-RU" sz="1050" kern="0" dirty="0">
                <a:solidFill>
                  <a:srgbClr val="3C230A"/>
                </a:solidFill>
                <a:latin typeface="Times New Roman"/>
              </a:rPr>
              <a:t>и делает по ним рекомендации Генеральному </a:t>
            </a:r>
            <a:r>
              <a:rPr lang="ru-RU" sz="1050" kern="0" dirty="0" smtClean="0">
                <a:solidFill>
                  <a:srgbClr val="3C230A"/>
                </a:solidFill>
                <a:latin typeface="Times New Roman"/>
              </a:rPr>
              <a:t>Совету</a:t>
            </a:r>
            <a:r>
              <a:rPr lang="ru-RU" sz="1050" kern="0" dirty="0">
                <a:solidFill>
                  <a:srgbClr val="3C230A"/>
                </a:solidFill>
                <a:latin typeface="Times New Roman"/>
              </a:rPr>
              <a:t>. Проект годового бюджета подлежит утверждению Генеральным </a:t>
            </a:r>
            <a:r>
              <a:rPr lang="ru-RU" sz="1050" kern="0" dirty="0" smtClean="0">
                <a:solidFill>
                  <a:srgbClr val="3C230A"/>
                </a:solidFill>
                <a:latin typeface="Times New Roman"/>
              </a:rPr>
              <a:t>Советом. На практике бюджет утверждается консенсусом.</a:t>
            </a:r>
          </a:p>
          <a:p>
            <a:pPr algn="just" defTabSz="457200">
              <a:buFont typeface="Arial"/>
              <a:buChar char="•"/>
            </a:pPr>
            <a:r>
              <a:rPr lang="ru-RU" sz="1050" kern="0" dirty="0">
                <a:solidFill>
                  <a:srgbClr val="3C230A"/>
                </a:solidFill>
                <a:latin typeface="Times New Roman"/>
              </a:rPr>
              <a:t>Ст. </a:t>
            </a:r>
            <a:r>
              <a:rPr lang="de-DE" sz="1050" kern="0" dirty="0">
                <a:solidFill>
                  <a:srgbClr val="3C230A"/>
                </a:solidFill>
                <a:latin typeface="Times New Roman"/>
              </a:rPr>
              <a:t>VII</a:t>
            </a:r>
            <a:r>
              <a:rPr lang="en-US" sz="1050" kern="0" dirty="0" smtClean="0">
                <a:solidFill>
                  <a:srgbClr val="3C230A"/>
                </a:solidFill>
                <a:latin typeface="Times New Roman"/>
              </a:rPr>
              <a:t>:</a:t>
            </a:r>
            <a:r>
              <a:rPr lang="ru-RU" sz="1050" kern="0" dirty="0" smtClean="0">
                <a:solidFill>
                  <a:srgbClr val="3C230A"/>
                </a:solidFill>
                <a:latin typeface="Times New Roman"/>
              </a:rPr>
              <a:t>4</a:t>
            </a:r>
            <a:r>
              <a:rPr lang="en-US" sz="1050" kern="0" dirty="0" smtClean="0">
                <a:solidFill>
                  <a:srgbClr val="3C230A"/>
                </a:solidFill>
                <a:latin typeface="Times New Roman"/>
              </a:rPr>
              <a:t> </a:t>
            </a:r>
            <a:r>
              <a:rPr lang="ru-RU" sz="1050" kern="0" dirty="0">
                <a:solidFill>
                  <a:srgbClr val="3C230A"/>
                </a:solidFill>
                <a:latin typeface="Times New Roman"/>
              </a:rPr>
              <a:t>Соглашения о ВТО: Каждый член в кратчайшие сроки вносит в ВТО взнос в размере своей доли расходов ВТО в соответствии с финансовыми правилами, принятыми Генеральным </a:t>
            </a:r>
            <a:r>
              <a:rPr lang="ru-RU" sz="1050" kern="0" dirty="0" smtClean="0">
                <a:solidFill>
                  <a:srgbClr val="3C230A"/>
                </a:solidFill>
                <a:latin typeface="Times New Roman"/>
              </a:rPr>
              <a:t>Советом.</a:t>
            </a:r>
          </a:p>
          <a:p>
            <a:pPr algn="just" defTabSz="457200">
              <a:buFont typeface="Arial"/>
              <a:buChar char="•"/>
            </a:pPr>
            <a:r>
              <a:rPr lang="ru-RU" sz="1050" kern="0" dirty="0" smtClean="0">
                <a:solidFill>
                  <a:srgbClr val="3C230A"/>
                </a:solidFill>
                <a:latin typeface="Times New Roman"/>
              </a:rPr>
              <a:t>Взнос каждого члена ВТО определяется соотношением между внешней торговлей данного члена ВТО и общей международной торговлей всех членов ВТО. Если доля члена ВТО в общемировой торговле менее 0,015%, то такой член делает минимальный взнос в бюджет ВТО: 0,015%. ЕС не делает взносы в бюджет ВТО: взносы делают его государства члены (28). Их взнос в бюджет ВТО – самый большой. Крупнейшие спонсоры ВТО: ЕС (свыше 40%), США, Китай, Япония, Канада, Корея, Гонконг, Сингапур, Мексика, Индия, Тайвань, Саудовская Аравия, Австралия, Малайзия, Бразилия, Норвегия, Индонезия, ЮАР. Взнос России в 2015 г. </a:t>
            </a:r>
            <a:r>
              <a:rPr lang="ru-RU" sz="1050" kern="0">
                <a:solidFill>
                  <a:srgbClr val="3C230A"/>
                </a:solidFill>
                <a:latin typeface="Times New Roman"/>
              </a:rPr>
              <a:t>составил </a:t>
            </a:r>
            <a:r>
              <a:rPr lang="ru-RU" sz="1050" kern="0" smtClean="0">
                <a:solidFill>
                  <a:srgbClr val="3C230A"/>
                </a:solidFill>
                <a:latin typeface="Times New Roman"/>
              </a:rPr>
              <a:t>4.371.380,00 </a:t>
            </a:r>
            <a:r>
              <a:rPr lang="en-GB" sz="1050" kern="0" dirty="0" smtClean="0">
                <a:solidFill>
                  <a:srgbClr val="3C230A"/>
                </a:solidFill>
                <a:latin typeface="Times New Roman"/>
              </a:rPr>
              <a:t>CHF</a:t>
            </a:r>
            <a:r>
              <a:rPr lang="ru-RU" sz="1050" kern="0" dirty="0">
                <a:solidFill>
                  <a:srgbClr val="3C230A"/>
                </a:solidFill>
                <a:latin typeface="Times New Roman"/>
              </a:rPr>
              <a:t> </a:t>
            </a:r>
            <a:r>
              <a:rPr lang="ru-RU" sz="1050" kern="0" dirty="0" smtClean="0">
                <a:solidFill>
                  <a:srgbClr val="3C230A"/>
                </a:solidFill>
                <a:latin typeface="Times New Roman"/>
              </a:rPr>
              <a:t>(2.236% бюджета ВТО). Должников в ВТО сравнительно немного: в 2012 г. – 9 гос-в.</a:t>
            </a:r>
          </a:p>
          <a:p>
            <a:pPr algn="just" defTabSz="457200">
              <a:buFont typeface="Arial"/>
              <a:buChar char="•"/>
            </a:pPr>
            <a:r>
              <a:rPr lang="ru-RU" sz="1050" kern="0" dirty="0" smtClean="0">
                <a:solidFill>
                  <a:srgbClr val="3C230A"/>
                </a:solidFill>
                <a:latin typeface="Times New Roman"/>
              </a:rPr>
              <a:t>Фонды, которыми ВТО управляет как траст: средства предоставлены членами ВТО (например,</a:t>
            </a:r>
            <a:r>
              <a:rPr lang="de-DE" sz="1050" kern="0" dirty="0" smtClean="0">
                <a:solidFill>
                  <a:srgbClr val="3C230A"/>
                </a:solidFill>
                <a:latin typeface="Times New Roman"/>
              </a:rPr>
              <a:t> Doha Development Agenda Global Trust Fund</a:t>
            </a:r>
            <a:r>
              <a:rPr lang="en-US" sz="1050" kern="0" dirty="0" smtClean="0">
                <a:solidFill>
                  <a:srgbClr val="3C230A"/>
                </a:solidFill>
                <a:latin typeface="Times New Roman"/>
              </a:rPr>
              <a:t>)</a:t>
            </a:r>
            <a:r>
              <a:rPr lang="ru-RU" sz="1050" kern="0" dirty="0" smtClean="0">
                <a:solidFill>
                  <a:srgbClr val="3C230A"/>
                </a:solidFill>
                <a:latin typeface="Times New Roman"/>
              </a:rPr>
              <a:t>.</a:t>
            </a:r>
          </a:p>
          <a:p>
            <a:pPr algn="just" defTabSz="457200">
              <a:buFont typeface="Arial"/>
              <a:buChar char="•"/>
            </a:pPr>
            <a:r>
              <a:rPr lang="ru-RU" sz="1050" kern="0" dirty="0" smtClean="0">
                <a:solidFill>
                  <a:srgbClr val="3C230A"/>
                </a:solidFill>
                <a:latin typeface="Times New Roman"/>
              </a:rPr>
              <a:t>Март 2008 г.: создана служба внутреннего аудита ВТО.</a:t>
            </a:r>
            <a:endParaRPr lang="ru-RU" sz="1050" kern="0" dirty="0">
              <a:solidFill>
                <a:srgbClr val="3C230A"/>
              </a:solidFill>
              <a:latin typeface="Times New Roman"/>
            </a:endParaRPr>
          </a:p>
        </p:txBody>
      </p:sp>
      <p:sp>
        <p:nvSpPr>
          <p:cNvPr id="5" name="Slide Number Placeholder 4"/>
          <p:cNvSpPr>
            <a:spLocks noGrp="1"/>
          </p:cNvSpPr>
          <p:nvPr>
            <p:ph type="sldNum" sz="quarter" idx="12"/>
          </p:nvPr>
        </p:nvSpPr>
        <p:spPr/>
        <p:txBody>
          <a:bodyPr/>
          <a:lstStyle/>
          <a:p>
            <a:fld id="{D6B5C6E0-1DA3-4D5F-BBB9-FE86C9799D92}" type="slidenum">
              <a:rPr lang="en-US" smtClean="0"/>
              <a:t>39</a:t>
            </a:fld>
            <a:endParaRPr lang="en-US" dirty="0"/>
          </a:p>
        </p:txBody>
      </p:sp>
      <p:pic>
        <p:nvPicPr>
          <p:cNvPr id="7" name="Picture 2"/>
          <p:cNvPicPr>
            <a:picLocks noChangeAspect="1" noChangeArrowheads="1"/>
          </p:cNvPicPr>
          <p:nvPr/>
        </p:nvPicPr>
        <p:blipFill>
          <a:blip r:embed="rId2">
            <a:duotone>
              <a:prstClr val="black"/>
              <a:schemeClr val="accent6">
                <a:tint val="45000"/>
                <a:satMod val="400000"/>
              </a:schemeClr>
            </a:duotone>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83831" y="673576"/>
            <a:ext cx="8791575" cy="115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703843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507"/>
            <a:ext cx="8229600" cy="1143000"/>
          </a:xfrm>
        </p:spPr>
        <p:txBody>
          <a:bodyPr vert="horz" lIns="91440" tIns="45720" rIns="91440" bIns="45720" rtlCol="0" anchor="ctr">
            <a:normAutofit/>
          </a:bodyPr>
          <a:lstStyle/>
          <a:p>
            <a:pPr algn="l"/>
            <a:r>
              <a:rPr lang="ru-RU" sz="3600" b="1" kern="0" dirty="0" smtClean="0">
                <a:solidFill>
                  <a:srgbClr val="00A3DF"/>
                </a:solidFill>
                <a:latin typeface="Times New Roman"/>
              </a:rPr>
              <a:t>Происхождение ВТО</a:t>
            </a:r>
            <a:endParaRPr lang="en-US" sz="3600" b="1" kern="0" dirty="0">
              <a:solidFill>
                <a:srgbClr val="00A3DF"/>
              </a:solidFill>
              <a:latin typeface="Times New Roman"/>
            </a:endParaRPr>
          </a:p>
        </p:txBody>
      </p:sp>
      <p:sp>
        <p:nvSpPr>
          <p:cNvPr id="3" name="Content Placeholder 2"/>
          <p:cNvSpPr>
            <a:spLocks noGrp="1"/>
          </p:cNvSpPr>
          <p:nvPr>
            <p:ph idx="1"/>
          </p:nvPr>
        </p:nvSpPr>
        <p:spPr>
          <a:xfrm>
            <a:off x="176211" y="972343"/>
            <a:ext cx="8791575" cy="5809457"/>
          </a:xfrm>
        </p:spPr>
        <p:txBody>
          <a:bodyPr vert="horz" lIns="91440" tIns="45720" rIns="91440" bIns="45720" rtlCol="0">
            <a:noAutofit/>
          </a:bodyPr>
          <a:lstStyle/>
          <a:p>
            <a:pPr algn="just" defTabSz="457200">
              <a:buFont typeface="Arial"/>
              <a:buChar char="•"/>
            </a:pPr>
            <a:r>
              <a:rPr lang="ru-RU" sz="1100" kern="0" dirty="0">
                <a:solidFill>
                  <a:srgbClr val="3C230A"/>
                </a:solidFill>
                <a:latin typeface="Times New Roman"/>
              </a:rPr>
              <a:t>Изучение </a:t>
            </a:r>
            <a:r>
              <a:rPr lang="ru-RU" sz="1100" kern="0" dirty="0" smtClean="0">
                <a:solidFill>
                  <a:srgbClr val="3C230A"/>
                </a:solidFill>
                <a:latin typeface="Times New Roman"/>
              </a:rPr>
              <a:t>этого вопроса важно, так как решения, процедуры и обычно-правовые практики ГАТТ-1947 до сих пор регулируют деятельность ВТО.</a:t>
            </a:r>
          </a:p>
          <a:p>
            <a:pPr algn="just" defTabSz="457200">
              <a:buFont typeface="Arial"/>
              <a:buChar char="•"/>
            </a:pPr>
            <a:r>
              <a:rPr lang="ru-RU" sz="1100" kern="0" dirty="0" smtClean="0">
                <a:solidFill>
                  <a:srgbClr val="3C230A"/>
                </a:solidFill>
                <a:latin typeface="Times New Roman"/>
              </a:rPr>
              <a:t>Корни ВТО уходят в Генеральное соглашение по тарифам и торговле 1947 г. (обычно именуется «ГАТТ-1947»).</a:t>
            </a:r>
          </a:p>
          <a:p>
            <a:pPr algn="just" defTabSz="457200">
              <a:buFont typeface="Arial"/>
              <a:buChar char="•"/>
            </a:pPr>
            <a:r>
              <a:rPr lang="ru-RU" sz="1100" kern="0" dirty="0" smtClean="0">
                <a:solidFill>
                  <a:srgbClr val="3C230A"/>
                </a:solidFill>
                <a:latin typeface="Times New Roman"/>
              </a:rPr>
              <a:t>Ст. </a:t>
            </a:r>
            <a:r>
              <a:rPr lang="de-DE" sz="1100" kern="0" dirty="0" smtClean="0">
                <a:solidFill>
                  <a:srgbClr val="3C230A"/>
                </a:solidFill>
                <a:latin typeface="Times New Roman"/>
              </a:rPr>
              <a:t>XVI</a:t>
            </a:r>
            <a:r>
              <a:rPr lang="en-US" sz="1100" kern="0" dirty="0" smtClean="0">
                <a:solidFill>
                  <a:srgbClr val="3C230A"/>
                </a:solidFill>
                <a:latin typeface="Times New Roman"/>
              </a:rPr>
              <a:t>:1</a:t>
            </a:r>
            <a:r>
              <a:rPr lang="ru-RU" sz="1100" kern="0" dirty="0" smtClean="0">
                <a:solidFill>
                  <a:srgbClr val="3C230A"/>
                </a:solidFill>
                <a:latin typeface="Times New Roman"/>
              </a:rPr>
              <a:t> Соглашения о ВТО: «Если </a:t>
            </a:r>
            <a:r>
              <a:rPr lang="ru-RU" sz="1100" kern="0" dirty="0">
                <a:solidFill>
                  <a:srgbClr val="3C230A"/>
                </a:solidFill>
                <a:latin typeface="Times New Roman"/>
              </a:rPr>
              <a:t>иное не предусмотрено настоящим Соглашением или Многосторонними торговыми соглашениями, ВТО руководствуется решениями, процедурами и обычной практикой, которым следовали Договаривающиеся Стороны </a:t>
            </a:r>
            <a:r>
              <a:rPr lang="ru-RU" sz="1100" kern="0" dirty="0" smtClean="0">
                <a:solidFill>
                  <a:srgbClr val="3C230A"/>
                </a:solidFill>
                <a:latin typeface="Times New Roman"/>
              </a:rPr>
              <a:t>ГАТТ 1947 г. и </a:t>
            </a:r>
            <a:r>
              <a:rPr lang="ru-RU" sz="1100" kern="0" dirty="0">
                <a:solidFill>
                  <a:srgbClr val="3C230A"/>
                </a:solidFill>
                <a:latin typeface="Times New Roman"/>
              </a:rPr>
              <a:t>органы, созданные в </a:t>
            </a:r>
            <a:r>
              <a:rPr lang="ru-RU" sz="1100" kern="0" dirty="0" smtClean="0">
                <a:solidFill>
                  <a:srgbClr val="3C230A"/>
                </a:solidFill>
                <a:latin typeface="Times New Roman"/>
              </a:rPr>
              <a:t>рамках ГАТТ 1947 г.»</a:t>
            </a:r>
          </a:p>
          <a:p>
            <a:pPr algn="just" defTabSz="457200">
              <a:buFont typeface="Arial"/>
              <a:buChar char="•"/>
            </a:pPr>
            <a:r>
              <a:rPr lang="ru-RU" sz="1100" kern="0" dirty="0" smtClean="0">
                <a:solidFill>
                  <a:srgbClr val="3C230A"/>
                </a:solidFill>
                <a:latin typeface="Times New Roman"/>
              </a:rPr>
              <a:t>1947 – 1994 гг.: ГАТТ было практически международной организацией де-факто.</a:t>
            </a:r>
          </a:p>
          <a:p>
            <a:pPr algn="just" defTabSz="457200">
              <a:buFont typeface="Arial"/>
              <a:buChar char="•"/>
            </a:pPr>
            <a:r>
              <a:rPr lang="ru-RU" sz="1100" kern="0" dirty="0" err="1" smtClean="0">
                <a:solidFill>
                  <a:srgbClr val="3C230A"/>
                </a:solidFill>
                <a:latin typeface="Times New Roman"/>
              </a:rPr>
              <a:t>Бреттон-Вудская</a:t>
            </a:r>
            <a:r>
              <a:rPr lang="ru-RU" sz="1100" kern="0" dirty="0" smtClean="0">
                <a:solidFill>
                  <a:srgbClr val="3C230A"/>
                </a:solidFill>
                <a:latin typeface="Times New Roman"/>
              </a:rPr>
              <a:t> конференция 1944 г.: создание Международного банка реконструкции и развития (= Всемирный банк, ВБ) и Международного валютного фонда (МВФ). Проблема торговли не обсуждалась, но конференция признала необходимость создания сравнимой международной институции по торговле в качестве дополнения </a:t>
            </a:r>
            <a:r>
              <a:rPr lang="ru-RU" sz="1100" kern="0" dirty="0" err="1" smtClean="0">
                <a:solidFill>
                  <a:srgbClr val="3C230A"/>
                </a:solidFill>
                <a:latin typeface="Times New Roman"/>
              </a:rPr>
              <a:t>ВБ</a:t>
            </a:r>
            <a:r>
              <a:rPr lang="ru-RU" sz="1100" kern="0" dirty="0" smtClean="0">
                <a:solidFill>
                  <a:srgbClr val="3C230A"/>
                </a:solidFill>
                <a:latin typeface="Times New Roman"/>
              </a:rPr>
              <a:t> и МВФ.</a:t>
            </a:r>
          </a:p>
          <a:p>
            <a:pPr algn="just" defTabSz="457200">
              <a:buFont typeface="Arial"/>
              <a:buChar char="•"/>
            </a:pPr>
            <a:r>
              <a:rPr lang="ru-RU" sz="1100" kern="0" dirty="0" smtClean="0">
                <a:solidFill>
                  <a:srgbClr val="3C230A"/>
                </a:solidFill>
                <a:latin typeface="Times New Roman"/>
              </a:rPr>
              <a:t>Декабрь 1945 г.: США пригласили все страны-союзники во 2-ой мировой войне вступить в переговоры для заключения многостороннего соглашения о взаимном сокращении тарифов на торговлю товарами. </a:t>
            </a:r>
          </a:p>
          <a:p>
            <a:pPr algn="just" defTabSz="457200">
              <a:buFont typeface="Arial"/>
              <a:buChar char="•"/>
            </a:pPr>
            <a:r>
              <a:rPr lang="ru-RU" sz="1100" kern="0" dirty="0" smtClean="0">
                <a:solidFill>
                  <a:srgbClr val="3C230A"/>
                </a:solidFill>
                <a:latin typeface="Times New Roman"/>
              </a:rPr>
              <a:t>Эти многосторонние переговоры о тарифах </a:t>
            </a:r>
            <a:r>
              <a:rPr lang="ru-RU" sz="1100" kern="0" dirty="0">
                <a:solidFill>
                  <a:srgbClr val="3C230A"/>
                </a:solidFill>
                <a:latin typeface="Times New Roman"/>
              </a:rPr>
              <a:t>(СССР не </a:t>
            </a:r>
            <a:r>
              <a:rPr lang="ru-RU" sz="1100" kern="0" dirty="0" smtClean="0">
                <a:solidFill>
                  <a:srgbClr val="3C230A"/>
                </a:solidFill>
                <a:latin typeface="Times New Roman"/>
              </a:rPr>
              <a:t>участвовал) проходили в рамках более амбициозного проекта – о международной торговле в целом. По предложению США в феврале 1946 г. только что созданный </a:t>
            </a:r>
            <a:r>
              <a:rPr lang="ru-RU" sz="1100" kern="0" dirty="0" err="1" smtClean="0">
                <a:solidFill>
                  <a:srgbClr val="3C230A"/>
                </a:solidFill>
                <a:latin typeface="Times New Roman"/>
              </a:rPr>
              <a:t>ЭКОСОС</a:t>
            </a:r>
            <a:r>
              <a:rPr lang="ru-RU" sz="1100" kern="0" dirty="0" smtClean="0">
                <a:solidFill>
                  <a:srgbClr val="3C230A"/>
                </a:solidFill>
                <a:latin typeface="Times New Roman"/>
              </a:rPr>
              <a:t> ООН принял резолюцию, призвав к созыву конференции для составления проекта хартии Международной торговой организации (</a:t>
            </a:r>
            <a:r>
              <a:rPr lang="ru-RU" sz="1100" kern="0" dirty="0" err="1" smtClean="0">
                <a:solidFill>
                  <a:srgbClr val="3C230A"/>
                </a:solidFill>
                <a:latin typeface="Times New Roman"/>
              </a:rPr>
              <a:t>МТО</a:t>
            </a:r>
            <a:r>
              <a:rPr lang="ru-RU" sz="1100" kern="0" dirty="0" smtClean="0">
                <a:solidFill>
                  <a:srgbClr val="3C230A"/>
                </a:solidFill>
                <a:latin typeface="Times New Roman"/>
              </a:rPr>
              <a:t>).</a:t>
            </a:r>
          </a:p>
          <a:p>
            <a:pPr algn="just" defTabSz="457200">
              <a:buFont typeface="Arial"/>
              <a:buChar char="•"/>
            </a:pPr>
            <a:r>
              <a:rPr lang="ru-RU" sz="1100" kern="0" dirty="0" smtClean="0">
                <a:solidFill>
                  <a:srgbClr val="3C230A"/>
                </a:solidFill>
                <a:latin typeface="Times New Roman"/>
              </a:rPr>
              <a:t>Февраль 1946 г.: создан подготовительный комитет (впервые встретился в Лондоне в октябре 1946 г.). СССР опять не участвовал. Работа длилась с апреля до ноября 1947 г. в Женеве; 3 части: разработка хартии </a:t>
            </a:r>
            <a:r>
              <a:rPr lang="ru-RU" sz="1100" kern="0" dirty="0" err="1" smtClean="0">
                <a:solidFill>
                  <a:srgbClr val="3C230A"/>
                </a:solidFill>
                <a:latin typeface="Times New Roman"/>
              </a:rPr>
              <a:t>МТО</a:t>
            </a:r>
            <a:r>
              <a:rPr lang="ru-RU" sz="1100" kern="0" dirty="0" smtClean="0">
                <a:solidFill>
                  <a:srgbClr val="3C230A"/>
                </a:solidFill>
                <a:latin typeface="Times New Roman"/>
              </a:rPr>
              <a:t>; переговоры по многостороннему соглашению для взаимного сокращения тарифов; составление общих положений об обязательствах, касающихся тарифного регулирования. Части 2 + 3 = ГАТТ.</a:t>
            </a:r>
          </a:p>
          <a:p>
            <a:pPr algn="just" defTabSz="457200">
              <a:buFont typeface="Arial"/>
              <a:buChar char="•"/>
            </a:pPr>
            <a:r>
              <a:rPr lang="ru-RU" sz="1100" kern="0" dirty="0" smtClean="0">
                <a:solidFill>
                  <a:srgbClr val="3C230A"/>
                </a:solidFill>
                <a:latin typeface="Times New Roman"/>
              </a:rPr>
              <a:t>К октябрю 1947 г. переговорщики достигли согласия по ГАТТ. Однако стало также ясно, что хартия о </a:t>
            </a:r>
            <a:r>
              <a:rPr lang="ru-RU" sz="1100" kern="0" dirty="0" err="1" smtClean="0">
                <a:solidFill>
                  <a:srgbClr val="3C230A"/>
                </a:solidFill>
                <a:latin typeface="Times New Roman"/>
              </a:rPr>
              <a:t>МТО</a:t>
            </a:r>
            <a:r>
              <a:rPr lang="ru-RU" sz="1100" kern="0" dirty="0" smtClean="0">
                <a:solidFill>
                  <a:srgbClr val="3C230A"/>
                </a:solidFill>
                <a:latin typeface="Times New Roman"/>
              </a:rPr>
              <a:t> не будет согласована скоро. ГАТТ должно было стать приложением к Хартии </a:t>
            </a:r>
            <a:r>
              <a:rPr lang="ru-RU" sz="1100" kern="0" dirty="0" err="1" smtClean="0">
                <a:solidFill>
                  <a:srgbClr val="3C230A"/>
                </a:solidFill>
                <a:latin typeface="Times New Roman"/>
              </a:rPr>
              <a:t>МТО</a:t>
            </a:r>
            <a:r>
              <a:rPr lang="ru-RU" sz="1100" kern="0" dirty="0" smtClean="0">
                <a:solidFill>
                  <a:srgbClr val="3C230A"/>
                </a:solidFill>
                <a:latin typeface="Times New Roman"/>
              </a:rPr>
              <a:t>.</a:t>
            </a:r>
          </a:p>
          <a:p>
            <a:pPr algn="just" defTabSz="457200">
              <a:buFont typeface="Arial"/>
              <a:buChar char="•"/>
            </a:pPr>
            <a:r>
              <a:rPr lang="ru-RU" sz="1100" kern="0" dirty="0" smtClean="0">
                <a:solidFill>
                  <a:srgbClr val="3C230A"/>
                </a:solidFill>
                <a:latin typeface="Times New Roman"/>
              </a:rPr>
              <a:t>Истечение мандата делегации США (к середине 1948 г.), необходимость обратиться за ратификацией к парламентам: 8 из 23 государств – участников переговоров 30 октября 1947 г. подписали Протокол о временном применении </a:t>
            </a:r>
            <a:r>
              <a:rPr lang="ru-RU" sz="1100" kern="0" dirty="0">
                <a:solidFill>
                  <a:srgbClr val="3C230A"/>
                </a:solidFill>
                <a:latin typeface="Times New Roman"/>
              </a:rPr>
              <a:t>ГАТТ </a:t>
            </a:r>
            <a:r>
              <a:rPr lang="ru-RU" sz="1100" kern="0" dirty="0" smtClean="0">
                <a:solidFill>
                  <a:srgbClr val="3C230A"/>
                </a:solidFill>
                <a:latin typeface="Times New Roman"/>
              </a:rPr>
              <a:t>(кроме </a:t>
            </a:r>
            <a:r>
              <a:rPr lang="ru-RU" sz="1100" kern="0" dirty="0">
                <a:solidFill>
                  <a:srgbClr val="3C230A"/>
                </a:solidFill>
                <a:latin typeface="Times New Roman"/>
              </a:rPr>
              <a:t>части </a:t>
            </a:r>
            <a:r>
              <a:rPr lang="de-DE" sz="1100" kern="0" dirty="0" smtClean="0">
                <a:solidFill>
                  <a:srgbClr val="3C230A"/>
                </a:solidFill>
                <a:latin typeface="Times New Roman"/>
              </a:rPr>
              <a:t>II</a:t>
            </a:r>
            <a:r>
              <a:rPr lang="ru-RU" sz="1100" kern="0" dirty="0" smtClean="0">
                <a:solidFill>
                  <a:srgbClr val="3C230A"/>
                </a:solidFill>
                <a:latin typeface="Times New Roman"/>
              </a:rPr>
              <a:t>, - применялась в части, не противоречащей национальному законодательству) с 1 января 1948 г. Остальные 15 государств – участников переговоров также вскоре согласились временно применять ГАТТ на основе этого Протокола.</a:t>
            </a:r>
          </a:p>
          <a:p>
            <a:pPr algn="just" defTabSz="457200">
              <a:buFont typeface="Arial"/>
              <a:buChar char="•"/>
            </a:pPr>
            <a:r>
              <a:rPr lang="ru-RU" sz="1100" kern="0" dirty="0" smtClean="0">
                <a:solidFill>
                  <a:srgbClr val="3C230A"/>
                </a:solidFill>
                <a:latin typeface="Times New Roman"/>
              </a:rPr>
              <a:t>Часть </a:t>
            </a:r>
            <a:r>
              <a:rPr lang="en-GB" sz="1100" kern="0" dirty="0" smtClean="0">
                <a:solidFill>
                  <a:srgbClr val="3C230A"/>
                </a:solidFill>
                <a:latin typeface="Times New Roman"/>
              </a:rPr>
              <a:t>II </a:t>
            </a:r>
            <a:r>
              <a:rPr lang="ru-RU" sz="1100" kern="0" dirty="0" smtClean="0">
                <a:solidFill>
                  <a:srgbClr val="3C230A"/>
                </a:solidFill>
                <a:latin typeface="Times New Roman"/>
              </a:rPr>
              <a:t>ГАТТ содержала большинство ключевых материально-правовых положений, применение которых могло потребовать изменения национального законодательства государств-участников. </a:t>
            </a:r>
          </a:p>
          <a:p>
            <a:pPr algn="just" defTabSz="457200">
              <a:buFont typeface="Arial"/>
              <a:buChar char="•"/>
            </a:pPr>
            <a:r>
              <a:rPr lang="ru-RU" sz="1100" kern="0" dirty="0" smtClean="0">
                <a:solidFill>
                  <a:srgbClr val="3C230A"/>
                </a:solidFill>
                <a:latin typeface="Times New Roman"/>
              </a:rPr>
              <a:t>Вплоть до 1996 г. положения ГАТТ-1947 применялись на основе Протокола от 30 октября 1947 г.</a:t>
            </a:r>
          </a:p>
          <a:p>
            <a:pPr algn="just" defTabSz="457200">
              <a:buFont typeface="Arial"/>
              <a:buChar char="•"/>
            </a:pPr>
            <a:r>
              <a:rPr lang="ru-RU" sz="1100" kern="0" dirty="0" smtClean="0">
                <a:solidFill>
                  <a:srgbClr val="3C230A"/>
                </a:solidFill>
                <a:latin typeface="Times New Roman"/>
              </a:rPr>
              <a:t>Март 1948 г.: в Гаване успешно завершились переговоры по Хартии </a:t>
            </a:r>
            <a:r>
              <a:rPr lang="ru-RU" sz="1100" kern="0" dirty="0" err="1" smtClean="0">
                <a:solidFill>
                  <a:srgbClr val="3C230A"/>
                </a:solidFill>
                <a:latin typeface="Times New Roman"/>
              </a:rPr>
              <a:t>МТО</a:t>
            </a:r>
            <a:r>
              <a:rPr lang="ru-RU" sz="1100" kern="0" dirty="0" smtClean="0">
                <a:solidFill>
                  <a:srgbClr val="3C230A"/>
                </a:solidFill>
                <a:latin typeface="Times New Roman"/>
              </a:rPr>
              <a:t>. Хотя США были инициатором и главной движущей силой этих переговоров, президент США Трумэн так и не смог добиться от Конгресса США одобрения Хартии </a:t>
            </a:r>
            <a:r>
              <a:rPr lang="ru-RU" sz="1100" kern="0" dirty="0" err="1" smtClean="0">
                <a:solidFill>
                  <a:srgbClr val="3C230A"/>
                </a:solidFill>
                <a:latin typeface="Times New Roman"/>
              </a:rPr>
              <a:t>МТО</a:t>
            </a:r>
            <a:r>
              <a:rPr lang="ru-RU" sz="1100" kern="0" dirty="0" smtClean="0">
                <a:solidFill>
                  <a:srgbClr val="3C230A"/>
                </a:solidFill>
                <a:latin typeface="Times New Roman"/>
              </a:rPr>
              <a:t>. Без США – крупнейшей торговой державы мира – остальные страны были не готовы создавать международную организацию по торговле.</a:t>
            </a:r>
          </a:p>
        </p:txBody>
      </p:sp>
      <p:sp>
        <p:nvSpPr>
          <p:cNvPr id="5" name="Slide Number Placeholder 4"/>
          <p:cNvSpPr>
            <a:spLocks noGrp="1"/>
          </p:cNvSpPr>
          <p:nvPr>
            <p:ph type="sldNum" sz="quarter" idx="12"/>
          </p:nvPr>
        </p:nvSpPr>
        <p:spPr>
          <a:xfrm>
            <a:off x="7010400" y="6492875"/>
            <a:ext cx="2133600" cy="365125"/>
          </a:xfrm>
        </p:spPr>
        <p:txBody>
          <a:bodyPr/>
          <a:lstStyle/>
          <a:p>
            <a:fld id="{D6B5C6E0-1DA3-4D5F-BBB9-FE86C9799D92}" type="slidenum">
              <a:rPr lang="en-US" smtClean="0"/>
              <a:t>4</a:t>
            </a:fld>
            <a:endParaRPr lang="en-US" dirty="0"/>
          </a:p>
        </p:txBody>
      </p:sp>
      <p:pic>
        <p:nvPicPr>
          <p:cNvPr id="7" name="Picture 2"/>
          <p:cNvPicPr>
            <a:picLocks noChangeAspect="1" noChangeArrowheads="1"/>
          </p:cNvPicPr>
          <p:nvPr/>
        </p:nvPicPr>
        <p:blipFill>
          <a:blip r:embed="rId2">
            <a:duotone>
              <a:prstClr val="black"/>
              <a:schemeClr val="accent6">
                <a:tint val="45000"/>
                <a:satMod val="400000"/>
              </a:schemeClr>
            </a:duotone>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76211" y="914400"/>
            <a:ext cx="8791575" cy="115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304360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
            <a:ext cx="8229600" cy="914400"/>
          </a:xfrm>
        </p:spPr>
        <p:txBody>
          <a:bodyPr vert="horz" lIns="91440" tIns="45720" rIns="91440" bIns="45720" rtlCol="0" anchor="ctr">
            <a:normAutofit fontScale="90000"/>
          </a:bodyPr>
          <a:lstStyle/>
          <a:p>
            <a:pPr algn="l"/>
            <a:r>
              <a:rPr lang="ru-RU" sz="3600" b="1" kern="0" dirty="0" smtClean="0">
                <a:solidFill>
                  <a:srgbClr val="00A3DF"/>
                </a:solidFill>
                <a:latin typeface="Times New Roman"/>
              </a:rPr>
              <a:t>ГАТТ – международная организация де факто</a:t>
            </a:r>
            <a:endParaRPr lang="en-US" sz="3600" b="1" kern="0" dirty="0">
              <a:solidFill>
                <a:srgbClr val="00A3DF"/>
              </a:solidFill>
              <a:latin typeface="Times New Roman"/>
            </a:endParaRPr>
          </a:p>
        </p:txBody>
      </p:sp>
      <p:sp>
        <p:nvSpPr>
          <p:cNvPr id="3" name="Content Placeholder 2"/>
          <p:cNvSpPr>
            <a:spLocks noGrp="1"/>
          </p:cNvSpPr>
          <p:nvPr>
            <p:ph idx="1"/>
          </p:nvPr>
        </p:nvSpPr>
        <p:spPr>
          <a:xfrm>
            <a:off x="457200" y="1143000"/>
            <a:ext cx="8229600" cy="4983163"/>
          </a:xfrm>
        </p:spPr>
        <p:txBody>
          <a:bodyPr vert="horz" lIns="91440" tIns="45720" rIns="91440" bIns="45720" rtlCol="0">
            <a:normAutofit fontScale="77500" lnSpcReduction="20000"/>
          </a:bodyPr>
          <a:lstStyle/>
          <a:p>
            <a:pPr algn="just" defTabSz="457200">
              <a:buFont typeface="Arial"/>
            </a:pPr>
            <a:r>
              <a:rPr lang="ru-RU" sz="1800" kern="0" dirty="0" smtClean="0">
                <a:solidFill>
                  <a:srgbClr val="3C230A"/>
                </a:solidFill>
                <a:latin typeface="Times New Roman"/>
              </a:rPr>
              <a:t>Начиная </a:t>
            </a:r>
            <a:r>
              <a:rPr lang="ru-RU" sz="1800" kern="0" dirty="0">
                <a:solidFill>
                  <a:srgbClr val="3C230A"/>
                </a:solidFill>
                <a:latin typeface="Times New Roman"/>
              </a:rPr>
              <a:t>с 1950-х гг. </a:t>
            </a:r>
            <a:r>
              <a:rPr lang="ru-RU" sz="1800" kern="0" dirty="0" smtClean="0">
                <a:solidFill>
                  <a:srgbClr val="3C230A"/>
                </a:solidFill>
                <a:latin typeface="Times New Roman"/>
              </a:rPr>
              <a:t>в отсутствие МТО государства постепенно обращались за решением </a:t>
            </a:r>
            <a:r>
              <a:rPr lang="ru-RU" sz="1800" kern="0" dirty="0">
                <a:solidFill>
                  <a:srgbClr val="3C230A"/>
                </a:solidFill>
                <a:latin typeface="Times New Roman"/>
              </a:rPr>
              <a:t>своих проблем в международной торговле </a:t>
            </a:r>
            <a:r>
              <a:rPr lang="ru-RU" sz="1800" kern="0" dirty="0" smtClean="0">
                <a:solidFill>
                  <a:srgbClr val="3C230A"/>
                </a:solidFill>
                <a:latin typeface="Times New Roman"/>
              </a:rPr>
              <a:t>к ГАТТ как единственному многостороннему институту в области торговли.</a:t>
            </a:r>
          </a:p>
          <a:p>
            <a:pPr algn="just" defTabSz="457200">
              <a:buFont typeface="Arial"/>
            </a:pPr>
            <a:r>
              <a:rPr lang="ru-RU" sz="1800" kern="0" dirty="0" smtClean="0">
                <a:solidFill>
                  <a:srgbClr val="3C230A"/>
                </a:solidFill>
                <a:latin typeface="Times New Roman"/>
              </a:rPr>
              <a:t>Хотя ГАТТ изначально задумывалось как многостороннее </a:t>
            </a:r>
            <a:r>
              <a:rPr lang="ru-RU" sz="1800" i="1" kern="0" dirty="0" smtClean="0">
                <a:solidFill>
                  <a:srgbClr val="3C230A"/>
                </a:solidFill>
                <a:latin typeface="Times New Roman"/>
              </a:rPr>
              <a:t>соглашение </a:t>
            </a:r>
            <a:r>
              <a:rPr lang="ru-RU" sz="1800" kern="0" dirty="0" smtClean="0">
                <a:solidFill>
                  <a:srgbClr val="3C230A"/>
                </a:solidFill>
                <a:latin typeface="Times New Roman"/>
              </a:rPr>
              <a:t>по снижению тарифов, а не как международная организация, ГАТТ успешно «трансформировалось» в де факто международную торговую организацию.</a:t>
            </a:r>
            <a:r>
              <a:rPr lang="ru-RU" sz="1800" i="1" kern="0" dirty="0" smtClean="0">
                <a:solidFill>
                  <a:srgbClr val="3C230A"/>
                </a:solidFill>
                <a:latin typeface="Times New Roman"/>
              </a:rPr>
              <a:t> </a:t>
            </a:r>
          </a:p>
          <a:p>
            <a:pPr algn="just" defTabSz="457200">
              <a:buFont typeface="Arial"/>
            </a:pPr>
            <a:r>
              <a:rPr lang="ru-RU" sz="1800" kern="0" dirty="0" smtClean="0">
                <a:solidFill>
                  <a:srgbClr val="3C230A"/>
                </a:solidFill>
                <a:latin typeface="Times New Roman"/>
              </a:rPr>
              <a:t>За долгие годы своего существования ГАТТ накопило путем проб и ошибок довольно разработанные процедуры для ведения своей деятельности как международной организации, хотя в самом ГАТТ были лишь скупые институциональные положения.</a:t>
            </a:r>
          </a:p>
          <a:p>
            <a:pPr algn="just" defTabSz="457200">
              <a:buFont typeface="Arial"/>
            </a:pPr>
            <a:r>
              <a:rPr lang="ru-RU" sz="1800" kern="0" dirty="0" smtClean="0">
                <a:solidFill>
                  <a:srgbClr val="3C230A"/>
                </a:solidFill>
                <a:latin typeface="Times New Roman"/>
              </a:rPr>
              <a:t>ГАТТ было очень успешным в области снижения тарифов на торговлю товарами, особенно промышленными товарами из развитых стран. За 8 раундов многосторонних торговых переговоров с 1947 по 1994 гг. средний уровень тарифов развитых государств на промышленные товары снизился с более чем 40% до менее 4%.</a:t>
            </a:r>
          </a:p>
          <a:p>
            <a:pPr algn="just" defTabSz="457200">
              <a:buFont typeface="Arial"/>
            </a:pPr>
            <a:r>
              <a:rPr lang="ru-RU" sz="1800" kern="0" dirty="0" smtClean="0">
                <a:solidFill>
                  <a:srgbClr val="3C230A"/>
                </a:solidFill>
                <a:latin typeface="Times New Roman"/>
              </a:rPr>
              <a:t>Первые 5 раундов сфокусировались на снижении тарифов: Женевский раунд (1947 г.), </a:t>
            </a:r>
            <a:r>
              <a:rPr lang="ru-RU" sz="1800" kern="0" dirty="0" err="1" smtClean="0">
                <a:solidFill>
                  <a:srgbClr val="3C230A"/>
                </a:solidFill>
                <a:latin typeface="Times New Roman"/>
              </a:rPr>
              <a:t>Аннеси</a:t>
            </a:r>
            <a:r>
              <a:rPr lang="ru-RU" sz="1800" kern="0" dirty="0" smtClean="0">
                <a:solidFill>
                  <a:srgbClr val="3C230A"/>
                </a:solidFill>
                <a:latin typeface="Times New Roman"/>
              </a:rPr>
              <a:t>-раунд (1949 г.),  Торки-раунд (1951 г.), Женевский раунд (1956 г.) и </a:t>
            </a:r>
            <a:r>
              <a:rPr lang="ru-RU" sz="1800" kern="0" dirty="0" err="1" smtClean="0">
                <a:solidFill>
                  <a:srgbClr val="3C230A"/>
                </a:solidFill>
                <a:latin typeface="Times New Roman"/>
              </a:rPr>
              <a:t>Диллон</a:t>
            </a:r>
            <a:r>
              <a:rPr lang="ru-RU" sz="1800" kern="0" dirty="0" smtClean="0">
                <a:solidFill>
                  <a:srgbClr val="3C230A"/>
                </a:solidFill>
                <a:latin typeface="Times New Roman"/>
              </a:rPr>
              <a:t>-раунд (1960-1961 гг.).</a:t>
            </a:r>
          </a:p>
          <a:p>
            <a:pPr algn="just" defTabSz="457200">
              <a:buFont typeface="Arial"/>
            </a:pPr>
            <a:r>
              <a:rPr lang="ru-RU" sz="1800" kern="0" dirty="0" smtClean="0">
                <a:solidFill>
                  <a:srgbClr val="3C230A"/>
                </a:solidFill>
                <a:latin typeface="Times New Roman"/>
              </a:rPr>
              <a:t>Начиная с Кеннеди-раунда (1964-1967 гг.) переговоры всё более фокусировались на нетарифных барьерах, которые становились все более серьезным барьером в торговле, чем тарифы. Однако в этом вопросе ГАТТ было гораздо менее успешным, чем в снижении тарифов. Переговоры о нетарифных барьерах были сложнее и поэтому требовали, среди прочего, более изощренных институциональных рамок, чем ГАТТ. Результат: Кеннеди-раунд имел очень скромные результаты в этом вопросе; Токийский раунд (1973-1979 гг.): соглашения с ограниченным кругом участников.</a:t>
            </a:r>
          </a:p>
          <a:p>
            <a:pPr algn="just" defTabSz="457200">
              <a:buFont typeface="Arial"/>
            </a:pPr>
            <a:r>
              <a:rPr lang="ru-RU" sz="1800" kern="0" dirty="0" smtClean="0">
                <a:solidFill>
                  <a:srgbClr val="3C230A"/>
                </a:solidFill>
                <a:latin typeface="Times New Roman"/>
              </a:rPr>
              <a:t>США и немногие другие страны: начать новый раунд переговоров, добавив торговлю услугами и защиту прав на интеллектуальную собственность.</a:t>
            </a:r>
          </a:p>
          <a:p>
            <a:pPr algn="just" defTabSz="457200">
              <a:buFont typeface="Arial"/>
            </a:pPr>
            <a:r>
              <a:rPr lang="ru-RU" sz="1800" kern="0" dirty="0" smtClean="0">
                <a:solidFill>
                  <a:srgbClr val="3C230A"/>
                </a:solidFill>
                <a:latin typeface="Times New Roman"/>
              </a:rPr>
              <a:t>Результат: сентябрь 1986 г., г. </a:t>
            </a:r>
            <a:r>
              <a:rPr lang="ru-RU" sz="1800" kern="0" dirty="0" err="1" smtClean="0">
                <a:solidFill>
                  <a:srgbClr val="3C230A"/>
                </a:solidFill>
                <a:latin typeface="Times New Roman"/>
              </a:rPr>
              <a:t>Пунта</a:t>
            </a:r>
            <a:r>
              <a:rPr lang="ru-RU" sz="1800" kern="0" dirty="0" smtClean="0">
                <a:solidFill>
                  <a:srgbClr val="3C230A"/>
                </a:solidFill>
                <a:latin typeface="Times New Roman"/>
              </a:rPr>
              <a:t>-</a:t>
            </a:r>
            <a:r>
              <a:rPr lang="ru-RU" sz="1800" kern="0" dirty="0" err="1" smtClean="0">
                <a:solidFill>
                  <a:srgbClr val="3C230A"/>
                </a:solidFill>
                <a:latin typeface="Times New Roman"/>
              </a:rPr>
              <a:t>дель</a:t>
            </a:r>
            <a:r>
              <a:rPr lang="ru-RU" sz="1800" kern="0" dirty="0">
                <a:solidFill>
                  <a:srgbClr val="3C230A"/>
                </a:solidFill>
                <a:latin typeface="Times New Roman"/>
              </a:rPr>
              <a:t>-</a:t>
            </a:r>
            <a:r>
              <a:rPr lang="ru-RU" sz="1800" kern="0" dirty="0" smtClean="0">
                <a:solidFill>
                  <a:srgbClr val="3C230A"/>
                </a:solidFill>
                <a:latin typeface="Times New Roman"/>
              </a:rPr>
              <a:t>Эсте, Уругвай: начался новый раунд многосторонних торговых переговоров.</a:t>
            </a:r>
            <a:endParaRPr lang="en-US" sz="1800" kern="0" dirty="0">
              <a:solidFill>
                <a:srgbClr val="3C230A"/>
              </a:solidFill>
              <a:latin typeface="Times New Roman"/>
            </a:endParaRPr>
          </a:p>
        </p:txBody>
      </p:sp>
      <p:sp>
        <p:nvSpPr>
          <p:cNvPr id="5" name="Slide Number Placeholder 4"/>
          <p:cNvSpPr>
            <a:spLocks noGrp="1"/>
          </p:cNvSpPr>
          <p:nvPr>
            <p:ph type="sldNum" sz="quarter" idx="12"/>
          </p:nvPr>
        </p:nvSpPr>
        <p:spPr/>
        <p:txBody>
          <a:bodyPr/>
          <a:lstStyle/>
          <a:p>
            <a:fld id="{D6B5C6E0-1DA3-4D5F-BBB9-FE86C9799D92}" type="slidenum">
              <a:rPr lang="en-US" smtClean="0"/>
              <a:t>5</a:t>
            </a:fld>
            <a:endParaRPr lang="en-US"/>
          </a:p>
        </p:txBody>
      </p:sp>
      <p:pic>
        <p:nvPicPr>
          <p:cNvPr id="7" name="Picture 2"/>
          <p:cNvPicPr>
            <a:picLocks noChangeAspect="1" noChangeArrowheads="1"/>
          </p:cNvPicPr>
          <p:nvPr/>
        </p:nvPicPr>
        <p:blipFill>
          <a:blip r:embed="rId2">
            <a:duotone>
              <a:prstClr val="black"/>
              <a:schemeClr val="accent6">
                <a:tint val="45000"/>
                <a:satMod val="400000"/>
              </a:schemeClr>
            </a:duotone>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76211" y="914400"/>
            <a:ext cx="8791575" cy="115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346884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458200" cy="1143000"/>
          </a:xfrm>
        </p:spPr>
        <p:txBody>
          <a:bodyPr vert="horz" lIns="91440" tIns="45720" rIns="91440" bIns="45720" rtlCol="0" anchor="ctr">
            <a:normAutofit/>
          </a:bodyPr>
          <a:lstStyle/>
          <a:p>
            <a:pPr algn="l"/>
            <a:r>
              <a:rPr lang="ru-RU" sz="3600" b="1" kern="0" dirty="0" smtClean="0">
                <a:solidFill>
                  <a:srgbClr val="00A3DF"/>
                </a:solidFill>
                <a:latin typeface="Times New Roman"/>
              </a:rPr>
              <a:t>Уругвайский раунд (1986 – 1994 гг.)</a:t>
            </a:r>
            <a:endParaRPr lang="en-US" sz="3600" b="1" kern="0" dirty="0">
              <a:solidFill>
                <a:srgbClr val="00A3DF"/>
              </a:solidFill>
              <a:latin typeface="Times New Roman"/>
            </a:endParaRPr>
          </a:p>
        </p:txBody>
      </p:sp>
      <p:sp>
        <p:nvSpPr>
          <p:cNvPr id="3" name="Content Placeholder 2"/>
          <p:cNvSpPr>
            <a:spLocks noGrp="1"/>
          </p:cNvSpPr>
          <p:nvPr>
            <p:ph idx="1"/>
          </p:nvPr>
        </p:nvSpPr>
        <p:spPr>
          <a:xfrm>
            <a:off x="176211" y="1066800"/>
            <a:ext cx="8791575" cy="5410200"/>
          </a:xfrm>
        </p:spPr>
        <p:txBody>
          <a:bodyPr vert="horz" lIns="91440" tIns="45720" rIns="91440" bIns="45720" rtlCol="0">
            <a:noAutofit/>
          </a:bodyPr>
          <a:lstStyle/>
          <a:p>
            <a:pPr algn="just" defTabSz="457200">
              <a:lnSpc>
                <a:spcPct val="90000"/>
              </a:lnSpc>
              <a:buFont typeface="Arial"/>
              <a:buChar char="•"/>
            </a:pPr>
            <a:r>
              <a:rPr lang="ru-RU" sz="1300" kern="0" dirty="0">
                <a:solidFill>
                  <a:srgbClr val="3C230A"/>
                </a:solidFill>
                <a:latin typeface="Times New Roman"/>
              </a:rPr>
              <a:t>1986 г</a:t>
            </a:r>
            <a:r>
              <a:rPr lang="ru-RU" sz="1300" kern="0" dirty="0" smtClean="0">
                <a:solidFill>
                  <a:srgbClr val="3C230A"/>
                </a:solidFill>
                <a:latin typeface="Times New Roman"/>
              </a:rPr>
              <a:t>. – Министерская декларация</a:t>
            </a:r>
            <a:r>
              <a:rPr lang="ru-RU" sz="1300" kern="0" dirty="0">
                <a:solidFill>
                  <a:srgbClr val="3C230A"/>
                </a:solidFill>
                <a:latin typeface="Times New Roman"/>
              </a:rPr>
              <a:t> </a:t>
            </a:r>
            <a:r>
              <a:rPr lang="ru-RU" sz="1300" kern="0" dirty="0" err="1" smtClean="0">
                <a:solidFill>
                  <a:srgbClr val="3C230A"/>
                </a:solidFill>
                <a:latin typeface="Times New Roman"/>
              </a:rPr>
              <a:t>Пунта</a:t>
            </a:r>
            <a:r>
              <a:rPr lang="ru-RU" sz="1300" kern="0" dirty="0" smtClean="0">
                <a:solidFill>
                  <a:srgbClr val="3C230A"/>
                </a:solidFill>
                <a:latin typeface="Times New Roman"/>
              </a:rPr>
              <a:t>-</a:t>
            </a:r>
            <a:r>
              <a:rPr lang="ru-RU" sz="1300" kern="0" dirty="0" err="1" smtClean="0">
                <a:solidFill>
                  <a:srgbClr val="3C230A"/>
                </a:solidFill>
                <a:latin typeface="Times New Roman"/>
              </a:rPr>
              <a:t>дель</a:t>
            </a:r>
            <a:r>
              <a:rPr lang="ru-RU" sz="1300" kern="0" dirty="0" smtClean="0">
                <a:solidFill>
                  <a:srgbClr val="3C230A"/>
                </a:solidFill>
                <a:latin typeface="Times New Roman"/>
              </a:rPr>
              <a:t>-Эсте: очень широкий и амбициозный мандат для переговоров: торговля товарами (включая сельскохозяйственные товары и текстиль) и – впервые в истории – торговля услугами. </a:t>
            </a:r>
          </a:p>
          <a:p>
            <a:pPr algn="just" defTabSz="457200">
              <a:lnSpc>
                <a:spcPct val="90000"/>
              </a:lnSpc>
              <a:buFont typeface="Arial"/>
              <a:buChar char="•"/>
            </a:pPr>
            <a:r>
              <a:rPr lang="ru-RU" sz="1300" kern="0" dirty="0" smtClean="0">
                <a:solidFill>
                  <a:srgbClr val="3C230A"/>
                </a:solidFill>
                <a:latin typeface="Times New Roman"/>
              </a:rPr>
              <a:t>Создание новой международной организации в области торговли, напротив, изначально не входило в мандат Уругвайского раунда многосторонних торговых переговоров, хотя министерская декларация 1986 г. прямо признала необходимость в институциональных реформах системы ГАТТ.</a:t>
            </a:r>
          </a:p>
          <a:p>
            <a:pPr algn="just" defTabSz="457200">
              <a:lnSpc>
                <a:spcPct val="90000"/>
              </a:lnSpc>
              <a:buFont typeface="Arial"/>
              <a:buChar char="•"/>
            </a:pPr>
            <a:r>
              <a:rPr lang="ru-RU" sz="1300" kern="0" dirty="0">
                <a:solidFill>
                  <a:srgbClr val="3C230A"/>
                </a:solidFill>
                <a:latin typeface="Times New Roman"/>
              </a:rPr>
              <a:t>Изначально институциональные </a:t>
            </a:r>
            <a:r>
              <a:rPr lang="ru-RU" sz="1300" kern="0" dirty="0" smtClean="0">
                <a:solidFill>
                  <a:srgbClr val="3C230A"/>
                </a:solidFill>
                <a:latin typeface="Times New Roman"/>
              </a:rPr>
              <a:t>вопросы в рамках переговорного мандата </a:t>
            </a:r>
            <a:r>
              <a:rPr lang="ru-RU" sz="1300" kern="0" dirty="0">
                <a:solidFill>
                  <a:srgbClr val="3C230A"/>
                </a:solidFill>
                <a:latin typeface="Times New Roman"/>
              </a:rPr>
              <a:t>ограничивались</a:t>
            </a:r>
            <a:r>
              <a:rPr lang="ru-RU" sz="1300" kern="0" dirty="0" smtClean="0">
                <a:solidFill>
                  <a:srgbClr val="3C230A"/>
                </a:solidFill>
                <a:latin typeface="Times New Roman"/>
              </a:rPr>
              <a:t>: </a:t>
            </a:r>
          </a:p>
          <a:p>
            <a:pPr lvl="1" algn="just" defTabSz="457200">
              <a:lnSpc>
                <a:spcPct val="90000"/>
              </a:lnSpc>
              <a:buFont typeface="+mj-lt"/>
              <a:buAutoNum type="arabicPeriod"/>
            </a:pPr>
            <a:r>
              <a:rPr lang="ru-RU" sz="1300" kern="0" dirty="0" smtClean="0">
                <a:solidFill>
                  <a:srgbClr val="3C230A"/>
                </a:solidFill>
                <a:latin typeface="Times New Roman"/>
              </a:rPr>
              <a:t>регулярным мониторингом торговой политики и практики Договаривающихся Сторон (создан в апреле 1989 г.) – Механизм обзора торговой политики; </a:t>
            </a:r>
          </a:p>
          <a:p>
            <a:pPr lvl="1" algn="just" defTabSz="457200">
              <a:lnSpc>
                <a:spcPct val="90000"/>
              </a:lnSpc>
              <a:buFont typeface="+mj-lt"/>
              <a:buAutoNum type="arabicPeriod"/>
            </a:pPr>
            <a:r>
              <a:rPr lang="ru-RU" sz="1300" kern="0" dirty="0" smtClean="0">
                <a:solidFill>
                  <a:srgbClr val="3C230A"/>
                </a:solidFill>
                <a:latin typeface="Times New Roman"/>
              </a:rPr>
              <a:t>улучшением общей эффективности и процедуры принятия решений в ГАТТ (апрель 1989 г.: стороны ГАТТ будут встречаться 1 раз в 2 года на министерском уровне); </a:t>
            </a:r>
          </a:p>
          <a:p>
            <a:pPr lvl="1" algn="just" defTabSz="457200">
              <a:lnSpc>
                <a:spcPct val="90000"/>
              </a:lnSpc>
              <a:buFont typeface="+mj-lt"/>
              <a:buAutoNum type="arabicPeriod"/>
            </a:pPr>
            <a:r>
              <a:rPr lang="ru-RU" sz="1300" kern="0" dirty="0" smtClean="0">
                <a:solidFill>
                  <a:srgbClr val="3C230A"/>
                </a:solidFill>
                <a:latin typeface="Times New Roman"/>
              </a:rPr>
              <a:t>усилением отношений ГАТТ с МВФ и ВБ для достижения большего единообразия в глобальной  экономической политике (декабрь 1988 г.). </a:t>
            </a:r>
          </a:p>
          <a:p>
            <a:pPr algn="just" defTabSz="457200">
              <a:lnSpc>
                <a:spcPct val="90000"/>
              </a:lnSpc>
            </a:pPr>
            <a:r>
              <a:rPr lang="ru-RU" sz="1300" kern="0" dirty="0" smtClean="0">
                <a:solidFill>
                  <a:srgbClr val="3C230A"/>
                </a:solidFill>
                <a:latin typeface="Times New Roman"/>
              </a:rPr>
              <a:t>В первые же годы Уругвайского раунда был достигнут значительный прогресс по всем этим вопросам.</a:t>
            </a:r>
          </a:p>
          <a:p>
            <a:pPr algn="just" defTabSz="457200">
              <a:lnSpc>
                <a:spcPct val="90000"/>
              </a:lnSpc>
              <a:buFont typeface="Arial"/>
              <a:buChar char="•"/>
            </a:pPr>
            <a:r>
              <a:rPr lang="ru-RU" sz="1300" kern="0" dirty="0" smtClean="0">
                <a:solidFill>
                  <a:srgbClr val="3C230A"/>
                </a:solidFill>
                <a:latin typeface="Times New Roman"/>
              </a:rPr>
              <a:t>Инициатива </a:t>
            </a:r>
            <a:r>
              <a:rPr lang="ru-RU" sz="1300" kern="0" dirty="0" err="1" smtClean="0">
                <a:solidFill>
                  <a:srgbClr val="3C230A"/>
                </a:solidFill>
                <a:latin typeface="Times New Roman"/>
              </a:rPr>
              <a:t>Ренато</a:t>
            </a:r>
            <a:r>
              <a:rPr lang="ru-RU" sz="1300" kern="0" dirty="0" smtClean="0">
                <a:solidFill>
                  <a:srgbClr val="3C230A"/>
                </a:solidFill>
                <a:latin typeface="Times New Roman"/>
              </a:rPr>
              <a:t> </a:t>
            </a:r>
            <a:r>
              <a:rPr lang="ru-RU" sz="1300" kern="0" dirty="0" err="1" smtClean="0">
                <a:solidFill>
                  <a:srgbClr val="3C230A"/>
                </a:solidFill>
                <a:latin typeface="Times New Roman"/>
              </a:rPr>
              <a:t>Руджеро</a:t>
            </a:r>
            <a:r>
              <a:rPr lang="ru-RU" sz="1300" kern="0" dirty="0" smtClean="0">
                <a:solidFill>
                  <a:srgbClr val="3C230A"/>
                </a:solidFill>
                <a:latin typeface="Times New Roman"/>
              </a:rPr>
              <a:t> (министр торговли Италии, в будущем – </a:t>
            </a:r>
            <a:r>
              <a:rPr lang="ru-RU" sz="1300" kern="0" dirty="0" err="1" smtClean="0">
                <a:solidFill>
                  <a:srgbClr val="3C230A"/>
                </a:solidFill>
                <a:latin typeface="Times New Roman"/>
              </a:rPr>
              <a:t>2-ой</a:t>
            </a:r>
            <a:r>
              <a:rPr lang="ru-RU" sz="1300" kern="0" dirty="0" smtClean="0">
                <a:solidFill>
                  <a:srgbClr val="3C230A"/>
                </a:solidFill>
                <a:latin typeface="Times New Roman"/>
              </a:rPr>
              <a:t> ГД ВТО) в феврале 1990 г., Канады в апреле 1990 г. и ЕС в июле 1990 г. о создании международной организации по торговле. Однако </a:t>
            </a:r>
            <a:r>
              <a:rPr lang="ru-RU" sz="1300" kern="0" dirty="0">
                <a:solidFill>
                  <a:srgbClr val="3C230A"/>
                </a:solidFill>
                <a:latin typeface="Times New Roman"/>
              </a:rPr>
              <a:t>м</a:t>
            </a:r>
            <a:r>
              <a:rPr lang="ru-RU" sz="1300" kern="0" dirty="0" smtClean="0">
                <a:solidFill>
                  <a:srgbClr val="3C230A"/>
                </a:solidFill>
                <a:latin typeface="Times New Roman"/>
              </a:rPr>
              <a:t>ногие развивающиеся страны были против этой идеи, если только такая организация не будет создана в рамках ООН (типа ЮНКТАД). США также были против этой идеи.</a:t>
            </a:r>
          </a:p>
          <a:p>
            <a:pPr algn="just" defTabSz="457200">
              <a:lnSpc>
                <a:spcPct val="90000"/>
              </a:lnSpc>
              <a:buFont typeface="Arial"/>
              <a:buChar char="•"/>
            </a:pPr>
            <a:r>
              <a:rPr lang="ru-RU" sz="1300" kern="0" dirty="0" smtClean="0">
                <a:solidFill>
                  <a:srgbClr val="3C230A"/>
                </a:solidFill>
                <a:latin typeface="Times New Roman"/>
              </a:rPr>
              <a:t>Декабрь 1990 г.: проект Брюссельского Заключительного акта не содержал соглашения о новой международной организации по торговле.</a:t>
            </a:r>
          </a:p>
          <a:p>
            <a:pPr algn="just" defTabSz="457200">
              <a:lnSpc>
                <a:spcPct val="90000"/>
              </a:lnSpc>
              <a:buFont typeface="Arial"/>
              <a:buChar char="•"/>
            </a:pPr>
            <a:r>
              <a:rPr lang="ru-RU" sz="1300" kern="0" dirty="0" smtClean="0">
                <a:solidFill>
                  <a:srgbClr val="3C230A"/>
                </a:solidFill>
                <a:latin typeface="Times New Roman"/>
              </a:rPr>
              <a:t>Декабрь 1991 г.: проект Соглашения об учреждении Многосторонней торговой организации (подготовлен ЕС, Канадой и Мексикой) стал частью проекта Заключительного акта. Но США были всё ещё против создания ВТО. </a:t>
            </a:r>
          </a:p>
          <a:p>
            <a:pPr algn="just" defTabSz="457200">
              <a:lnSpc>
                <a:spcPct val="90000"/>
              </a:lnSpc>
              <a:buFont typeface="Arial"/>
              <a:buChar char="•"/>
            </a:pPr>
            <a:r>
              <a:rPr lang="ru-RU" sz="1300" kern="0" dirty="0" smtClean="0">
                <a:solidFill>
                  <a:srgbClr val="3C230A"/>
                </a:solidFill>
                <a:latin typeface="Times New Roman"/>
              </a:rPr>
              <a:t>К началу 1993 г. большинство остальных участников раунда были готовы согласиться с созданием организации. США остались практически в изоляции. Тогда администрация Клинтона согласилась на создание ВТО, но при условии, что она будет называться «Всемирная», а не «Многосторонняя».</a:t>
            </a:r>
          </a:p>
          <a:p>
            <a:pPr algn="just" defTabSz="457200">
              <a:lnSpc>
                <a:spcPct val="90000"/>
              </a:lnSpc>
              <a:buFont typeface="Arial"/>
              <a:buChar char="•"/>
            </a:pPr>
            <a:r>
              <a:rPr lang="ru-RU" sz="1300" kern="0" dirty="0" smtClean="0">
                <a:solidFill>
                  <a:srgbClr val="3C230A"/>
                </a:solidFill>
                <a:latin typeface="Times New Roman"/>
              </a:rPr>
              <a:t>Соглашение об учреждении ВТО было подписано в г. Марракеш в апреле 1994 г. и вступило в силу 1 января 1995 г.</a:t>
            </a:r>
            <a:endParaRPr lang="en-US" sz="1300" kern="0" dirty="0">
              <a:solidFill>
                <a:srgbClr val="3C230A"/>
              </a:solidFill>
              <a:latin typeface="Times New Roman"/>
            </a:endParaRPr>
          </a:p>
        </p:txBody>
      </p:sp>
      <p:sp>
        <p:nvSpPr>
          <p:cNvPr id="5" name="Slide Number Placeholder 4"/>
          <p:cNvSpPr>
            <a:spLocks noGrp="1"/>
          </p:cNvSpPr>
          <p:nvPr>
            <p:ph type="sldNum" sz="quarter" idx="12"/>
          </p:nvPr>
        </p:nvSpPr>
        <p:spPr/>
        <p:txBody>
          <a:bodyPr/>
          <a:lstStyle/>
          <a:p>
            <a:fld id="{D6B5C6E0-1DA3-4D5F-BBB9-FE86C9799D92}" type="slidenum">
              <a:rPr lang="en-US" smtClean="0"/>
              <a:t>6</a:t>
            </a:fld>
            <a:endParaRPr lang="en-US"/>
          </a:p>
        </p:txBody>
      </p:sp>
      <p:pic>
        <p:nvPicPr>
          <p:cNvPr id="7" name="Picture 2"/>
          <p:cNvPicPr>
            <a:picLocks noChangeAspect="1" noChangeArrowheads="1"/>
          </p:cNvPicPr>
          <p:nvPr/>
        </p:nvPicPr>
        <p:blipFill>
          <a:blip r:embed="rId2">
            <a:duotone>
              <a:prstClr val="black"/>
              <a:schemeClr val="accent6">
                <a:tint val="45000"/>
                <a:satMod val="400000"/>
              </a:schemeClr>
            </a:duotone>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76211" y="914400"/>
            <a:ext cx="8791575" cy="115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959772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0"/>
            <a:ext cx="8229600" cy="914400"/>
          </a:xfrm>
        </p:spPr>
        <p:txBody>
          <a:bodyPr vert="horz" lIns="91440" tIns="45720" rIns="91440" bIns="45720" rtlCol="0" anchor="ctr">
            <a:normAutofit/>
          </a:bodyPr>
          <a:lstStyle/>
          <a:p>
            <a:pPr algn="l"/>
            <a:r>
              <a:rPr lang="ru-RU" sz="3600" b="1" kern="0" dirty="0" smtClean="0">
                <a:solidFill>
                  <a:srgbClr val="00A3DF"/>
                </a:solidFill>
                <a:latin typeface="Times New Roman"/>
              </a:rPr>
              <a:t>Мандат ВТО</a:t>
            </a:r>
            <a:endParaRPr lang="en-US" sz="3600" b="1" kern="0" dirty="0">
              <a:solidFill>
                <a:srgbClr val="00A3DF"/>
              </a:solidFill>
              <a:latin typeface="Times New Roman"/>
            </a:endParaRPr>
          </a:p>
        </p:txBody>
      </p:sp>
      <p:sp>
        <p:nvSpPr>
          <p:cNvPr id="3" name="Content Placeholder 2"/>
          <p:cNvSpPr>
            <a:spLocks noGrp="1"/>
          </p:cNvSpPr>
          <p:nvPr>
            <p:ph idx="1"/>
          </p:nvPr>
        </p:nvSpPr>
        <p:spPr>
          <a:xfrm>
            <a:off x="152400" y="914400"/>
            <a:ext cx="8763000" cy="5638800"/>
          </a:xfrm>
        </p:spPr>
        <p:txBody>
          <a:bodyPr vert="horz" lIns="91440" tIns="45720" rIns="91440" bIns="45720" rtlCol="0">
            <a:normAutofit fontScale="25000" lnSpcReduction="20000"/>
          </a:bodyPr>
          <a:lstStyle/>
          <a:p>
            <a:pPr algn="just" defTabSz="457200">
              <a:buFont typeface="Arial"/>
            </a:pPr>
            <a:r>
              <a:rPr lang="ru-RU" sz="5200" kern="0" dirty="0" smtClean="0">
                <a:solidFill>
                  <a:srgbClr val="3C230A"/>
                </a:solidFill>
                <a:latin typeface="Times New Roman"/>
                <a:cs typeface="Times New Roman"/>
              </a:rPr>
              <a:t>Широкий и амбициозный мандат. Основные аспекты: цели и функции ВТО.</a:t>
            </a:r>
          </a:p>
          <a:p>
            <a:pPr algn="just" defTabSz="457200">
              <a:buFont typeface="Arial"/>
            </a:pPr>
            <a:r>
              <a:rPr lang="ru-RU" sz="5200" kern="0" dirty="0" smtClean="0">
                <a:solidFill>
                  <a:srgbClr val="3C230A"/>
                </a:solidFill>
                <a:latin typeface="Times New Roman"/>
                <a:cs typeface="Times New Roman"/>
              </a:rPr>
              <a:t>Причины создания ВТО указаны в преамбуле Соглашения о ВТО: </a:t>
            </a:r>
          </a:p>
          <a:p>
            <a:pPr marL="0" indent="0" algn="just" defTabSz="457200">
              <a:buNone/>
            </a:pPr>
            <a:r>
              <a:rPr lang="ru-RU" sz="5200" kern="0" dirty="0">
                <a:solidFill>
                  <a:srgbClr val="3C230A"/>
                </a:solidFill>
                <a:latin typeface="Times New Roman"/>
                <a:cs typeface="Times New Roman"/>
              </a:rPr>
              <a:t>	</a:t>
            </a:r>
            <a:r>
              <a:rPr lang="ru-RU" sz="5200" kern="0" dirty="0" smtClean="0">
                <a:solidFill>
                  <a:srgbClr val="3C230A"/>
                </a:solidFill>
                <a:latin typeface="Times New Roman"/>
                <a:cs typeface="Times New Roman"/>
              </a:rPr>
              <a:t>«</a:t>
            </a:r>
            <a:r>
              <a:rPr lang="ru-RU" sz="5200" dirty="0" smtClean="0">
                <a:latin typeface="Times New Roman"/>
                <a:cs typeface="Times New Roman"/>
              </a:rPr>
              <a:t>Стороны </a:t>
            </a:r>
            <a:r>
              <a:rPr lang="ru-RU" sz="5200" dirty="0">
                <a:latin typeface="Times New Roman"/>
                <a:cs typeface="Times New Roman"/>
              </a:rPr>
              <a:t>настоящего </a:t>
            </a:r>
            <a:r>
              <a:rPr lang="ru-RU" sz="5200" dirty="0" smtClean="0">
                <a:latin typeface="Times New Roman"/>
                <a:cs typeface="Times New Roman"/>
              </a:rPr>
              <a:t>Соглашения,</a:t>
            </a:r>
          </a:p>
          <a:p>
            <a:pPr marL="0" indent="0" algn="just" defTabSz="457200">
              <a:buNone/>
            </a:pPr>
            <a:r>
              <a:rPr lang="ru-RU" sz="5200" dirty="0" smtClean="0">
                <a:latin typeface="Times New Roman"/>
                <a:cs typeface="Times New Roman"/>
              </a:rPr>
              <a:t>	признавая</a:t>
            </a:r>
            <a:r>
              <a:rPr lang="ru-RU" sz="5200" dirty="0">
                <a:latin typeface="Times New Roman"/>
                <a:cs typeface="Times New Roman"/>
              </a:rPr>
              <a:t>, что их отношения в области торговли и экономическая политика должны осуществляться с целью повышения жизненного уровня, обеспечения полной занятости и значительного и постоянного роста уровня реальных доходов и эффективного спроса, а также расширения производства и торговли товарами и услугами при оптимальном использовании мировых ресурсов в соответствии с целями устойчивого развития, стремлении к охране и сохранению окружающей среды и к расширению возможностей для этого путями, совместимыми с их соответствующими потребностями и интересами на различных уровнях экономического </a:t>
            </a:r>
            <a:r>
              <a:rPr lang="ru-RU" sz="5200" dirty="0" smtClean="0">
                <a:latin typeface="Times New Roman"/>
                <a:cs typeface="Times New Roman"/>
              </a:rPr>
              <a:t>развития;</a:t>
            </a:r>
          </a:p>
          <a:p>
            <a:pPr marL="0" indent="0" algn="just" defTabSz="457200">
              <a:buNone/>
            </a:pPr>
            <a:r>
              <a:rPr lang="ru-RU" sz="5200" dirty="0">
                <a:latin typeface="Times New Roman"/>
                <a:cs typeface="Times New Roman"/>
              </a:rPr>
              <a:t>	</a:t>
            </a:r>
            <a:r>
              <a:rPr lang="ru-RU" sz="5200" dirty="0" smtClean="0">
                <a:latin typeface="Times New Roman"/>
                <a:cs typeface="Times New Roman"/>
              </a:rPr>
              <a:t>признавая </a:t>
            </a:r>
            <a:r>
              <a:rPr lang="ru-RU" sz="5200" dirty="0">
                <a:latin typeface="Times New Roman"/>
                <a:cs typeface="Times New Roman"/>
              </a:rPr>
              <a:t>также, что необходимы позитивные усилия, направленные на обеспечение развивающимся странам и, особенно, наименее развитым из них гарантированной доли в росте международной торговли, соизмеримой с потребностями их экономического развития</a:t>
            </a:r>
            <a:r>
              <a:rPr lang="ru-RU" sz="5200" dirty="0" smtClean="0">
                <a:latin typeface="Times New Roman"/>
                <a:cs typeface="Times New Roman"/>
              </a:rPr>
              <a:t>;»</a:t>
            </a:r>
            <a:endParaRPr lang="ru-RU" sz="5200" dirty="0">
              <a:latin typeface="Times New Roman"/>
              <a:cs typeface="Times New Roman"/>
            </a:endParaRPr>
          </a:p>
          <a:p>
            <a:pPr algn="just" defTabSz="457200">
              <a:buFont typeface="Arial"/>
            </a:pPr>
            <a:r>
              <a:rPr lang="ru-RU" sz="5200" kern="0" dirty="0" smtClean="0">
                <a:solidFill>
                  <a:srgbClr val="3C230A"/>
                </a:solidFill>
                <a:latin typeface="Times New Roman"/>
                <a:cs typeface="Times New Roman"/>
              </a:rPr>
              <a:t>Таким образом, конечными целями ВТО являются: </a:t>
            </a:r>
            <a:endParaRPr lang="en-GB" sz="5200" kern="0" dirty="0" smtClean="0">
              <a:solidFill>
                <a:srgbClr val="3C230A"/>
              </a:solidFill>
              <a:latin typeface="Times New Roman"/>
              <a:cs typeface="Times New Roman"/>
            </a:endParaRPr>
          </a:p>
          <a:p>
            <a:pPr marL="1314450" lvl="1" indent="-914400" algn="just" defTabSz="457200">
              <a:buFont typeface="+mj-lt"/>
              <a:buAutoNum type="arabicPeriod"/>
            </a:pPr>
            <a:r>
              <a:rPr lang="ru-RU" sz="4800" kern="0" dirty="0" smtClean="0">
                <a:solidFill>
                  <a:srgbClr val="3C230A"/>
                </a:solidFill>
                <a:latin typeface="Times New Roman"/>
                <a:cs typeface="Times New Roman"/>
              </a:rPr>
              <a:t>повышение </a:t>
            </a:r>
            <a:r>
              <a:rPr lang="ru-RU" sz="4800" kern="0" dirty="0">
                <a:solidFill>
                  <a:srgbClr val="3C230A"/>
                </a:solidFill>
                <a:latin typeface="Times New Roman"/>
                <a:cs typeface="Times New Roman"/>
              </a:rPr>
              <a:t>жизненного уровня</a:t>
            </a:r>
            <a:r>
              <a:rPr lang="ru-RU" sz="4800" kern="0" dirty="0" smtClean="0">
                <a:solidFill>
                  <a:srgbClr val="3C230A"/>
                </a:solidFill>
                <a:latin typeface="Times New Roman"/>
                <a:cs typeface="Times New Roman"/>
              </a:rPr>
              <a:t>; </a:t>
            </a:r>
            <a:endParaRPr lang="en-GB" sz="4800" kern="0" dirty="0" smtClean="0">
              <a:solidFill>
                <a:srgbClr val="3C230A"/>
              </a:solidFill>
              <a:latin typeface="Times New Roman"/>
              <a:cs typeface="Times New Roman"/>
            </a:endParaRPr>
          </a:p>
          <a:p>
            <a:pPr marL="1314450" lvl="1" indent="-914400" algn="just" defTabSz="457200">
              <a:buFont typeface="+mj-lt"/>
              <a:buAutoNum type="arabicPeriod"/>
            </a:pPr>
            <a:r>
              <a:rPr lang="ru-RU" sz="4800" kern="0" dirty="0" smtClean="0">
                <a:solidFill>
                  <a:srgbClr val="3C230A"/>
                </a:solidFill>
                <a:latin typeface="Times New Roman"/>
                <a:cs typeface="Times New Roman"/>
              </a:rPr>
              <a:t>полная занятость; </a:t>
            </a:r>
            <a:endParaRPr lang="en-GB" sz="4800" kern="0" dirty="0" smtClean="0">
              <a:solidFill>
                <a:srgbClr val="3C230A"/>
              </a:solidFill>
              <a:latin typeface="Times New Roman"/>
              <a:cs typeface="Times New Roman"/>
            </a:endParaRPr>
          </a:p>
          <a:p>
            <a:pPr marL="1314450" lvl="1" indent="-914400" algn="just" defTabSz="457200">
              <a:buFont typeface="+mj-lt"/>
              <a:buAutoNum type="arabicPeriod"/>
            </a:pPr>
            <a:r>
              <a:rPr lang="ru-RU" sz="4800" dirty="0" smtClean="0">
                <a:latin typeface="Times New Roman"/>
                <a:cs typeface="Times New Roman"/>
              </a:rPr>
              <a:t>значительный </a:t>
            </a:r>
            <a:r>
              <a:rPr lang="ru-RU" sz="4800" dirty="0">
                <a:latin typeface="Times New Roman"/>
                <a:cs typeface="Times New Roman"/>
              </a:rPr>
              <a:t>и </a:t>
            </a:r>
            <a:r>
              <a:rPr lang="ru-RU" sz="4800" dirty="0" smtClean="0">
                <a:latin typeface="Times New Roman"/>
                <a:cs typeface="Times New Roman"/>
              </a:rPr>
              <a:t>постоянный </a:t>
            </a:r>
            <a:r>
              <a:rPr lang="ru-RU" sz="4800" kern="0" dirty="0" smtClean="0">
                <a:solidFill>
                  <a:srgbClr val="3C230A"/>
                </a:solidFill>
                <a:latin typeface="Times New Roman"/>
                <a:cs typeface="Times New Roman"/>
              </a:rPr>
              <a:t>рост реальных доходов и эффективного спроса; </a:t>
            </a:r>
            <a:endParaRPr lang="en-GB" sz="4800" kern="0" dirty="0" smtClean="0">
              <a:solidFill>
                <a:srgbClr val="3C230A"/>
              </a:solidFill>
              <a:latin typeface="Times New Roman"/>
              <a:cs typeface="Times New Roman"/>
            </a:endParaRPr>
          </a:p>
          <a:p>
            <a:pPr marL="1314450" lvl="1" indent="-914400" algn="just" defTabSz="457200">
              <a:buFont typeface="+mj-lt"/>
              <a:buAutoNum type="arabicPeriod"/>
            </a:pPr>
            <a:r>
              <a:rPr lang="ru-RU" sz="4800" kern="0" dirty="0" smtClean="0">
                <a:solidFill>
                  <a:srgbClr val="3C230A"/>
                </a:solidFill>
                <a:latin typeface="Times New Roman"/>
                <a:cs typeface="Times New Roman"/>
              </a:rPr>
              <a:t>расширение производства товаров и услуг и торговли ими.</a:t>
            </a:r>
          </a:p>
          <a:p>
            <a:pPr algn="just" defTabSz="457200">
              <a:buFont typeface="Arial"/>
            </a:pPr>
            <a:r>
              <a:rPr lang="ru-RU" sz="5200" kern="0" dirty="0" smtClean="0">
                <a:solidFill>
                  <a:srgbClr val="3C230A"/>
                </a:solidFill>
                <a:latin typeface="Times New Roman"/>
                <a:cs typeface="Times New Roman"/>
              </a:rPr>
              <a:t>Однако, пытаясь достичь этих целей, ВТО должна учитывать сохранение окружающей среды и нужды развивающихся государств. Преамбула подчеркивает значение устойчивого экономического развития (т.е. такого, которое учитывает экологические и социальные проблемы). </a:t>
            </a:r>
          </a:p>
          <a:p>
            <a:pPr algn="just" defTabSz="457200">
              <a:buFont typeface="Arial"/>
            </a:pPr>
            <a:r>
              <a:rPr lang="ru-RU" sz="5200" kern="0" dirty="0" smtClean="0">
                <a:solidFill>
                  <a:srgbClr val="3C230A"/>
                </a:solidFill>
                <a:latin typeface="Times New Roman"/>
                <a:cs typeface="Times New Roman"/>
              </a:rPr>
              <a:t>Важность интеграции развивающихся стран (особенно наименее развитых из них) в мировую торговую систему. Этого не было в ГАТТ-1947.</a:t>
            </a:r>
          </a:p>
          <a:p>
            <a:pPr algn="just" defTabSz="457200">
              <a:buFont typeface="Arial"/>
            </a:pPr>
            <a:r>
              <a:rPr lang="ru-RU" sz="5200" kern="0" dirty="0" smtClean="0">
                <a:solidFill>
                  <a:srgbClr val="3C230A"/>
                </a:solidFill>
                <a:latin typeface="Times New Roman"/>
                <a:cs typeface="Times New Roman"/>
              </a:rPr>
              <a:t>Положения Преамбулы о целях ВТО имеют юридическое значение, см. США – креветки (1998 г.), доклад АО.</a:t>
            </a:r>
          </a:p>
          <a:p>
            <a:pPr algn="just" defTabSz="457200">
              <a:buFont typeface="Arial"/>
            </a:pPr>
            <a:r>
              <a:rPr lang="ru-RU" sz="5200" kern="0" dirty="0" smtClean="0">
                <a:solidFill>
                  <a:srgbClr val="3C230A"/>
                </a:solidFill>
                <a:latin typeface="Times New Roman"/>
                <a:cs typeface="Times New Roman"/>
              </a:rPr>
              <a:t>Преамбула Соглашения о ВТО также указывает, как следует достигать этих целей: «</a:t>
            </a:r>
            <a:r>
              <a:rPr lang="ru-RU" sz="5200" dirty="0" smtClean="0">
                <a:latin typeface="Times New Roman"/>
                <a:cs typeface="Times New Roman"/>
              </a:rPr>
              <a:t>стремясь </a:t>
            </a:r>
            <a:r>
              <a:rPr lang="ru-RU" sz="5200" dirty="0">
                <a:latin typeface="Times New Roman"/>
                <a:cs typeface="Times New Roman"/>
              </a:rPr>
              <a:t>способствовать выполнению этих целей путем достижения взаимных и обоюдно выгодных договоренностей, направленных на значительное сокращение тарифов и других препятствий в торговле и устранение дискриминационного режима в международных торговых </a:t>
            </a:r>
            <a:r>
              <a:rPr lang="ru-RU" sz="5200" dirty="0" smtClean="0">
                <a:latin typeface="Times New Roman"/>
                <a:cs typeface="Times New Roman"/>
              </a:rPr>
              <a:t>отношениях</a:t>
            </a:r>
            <a:r>
              <a:rPr lang="ru-RU" sz="5200" kern="0" dirty="0" smtClean="0">
                <a:solidFill>
                  <a:srgbClr val="3C230A"/>
                </a:solidFill>
                <a:latin typeface="Times New Roman"/>
                <a:cs typeface="Times New Roman"/>
              </a:rPr>
              <a:t>»</a:t>
            </a:r>
          </a:p>
          <a:p>
            <a:pPr algn="just" defTabSz="457200">
              <a:buFont typeface="Arial"/>
            </a:pPr>
            <a:r>
              <a:rPr lang="ru-RU" sz="5200" kern="0" dirty="0" smtClean="0">
                <a:solidFill>
                  <a:srgbClr val="3C230A"/>
                </a:solidFill>
                <a:latin typeface="Times New Roman"/>
                <a:cs typeface="Times New Roman"/>
              </a:rPr>
              <a:t>Из преамбулы следует, что 2 основных средства для достижения этих целей – это сокращение тарифных и др. барьеров в торговле и искоренение дискриминации в международных торговых отношениях. Они же были главными инструментами в ГАТТ-1947, но Соглашение о ВТО нацелено на создание основы для более жизнеспособной и более устойчивой многосторонней торговой системы.</a:t>
            </a:r>
          </a:p>
          <a:p>
            <a:pPr algn="just" defTabSz="457200">
              <a:buFont typeface="Arial"/>
            </a:pPr>
            <a:r>
              <a:rPr lang="ru-RU" sz="5200" kern="0" dirty="0" err="1" smtClean="0">
                <a:solidFill>
                  <a:srgbClr val="3C230A"/>
                </a:solidFill>
                <a:latin typeface="Times New Roman"/>
                <a:cs typeface="Times New Roman"/>
              </a:rPr>
              <a:t>Дохийская</a:t>
            </a:r>
            <a:r>
              <a:rPr lang="ru-RU" sz="5200" kern="0" dirty="0" smtClean="0">
                <a:solidFill>
                  <a:srgbClr val="3C230A"/>
                </a:solidFill>
                <a:latin typeface="Times New Roman"/>
                <a:cs typeface="Times New Roman"/>
              </a:rPr>
              <a:t> Министерская декларация</a:t>
            </a:r>
            <a:r>
              <a:rPr lang="ru-RU" sz="5200" kern="0" dirty="0">
                <a:solidFill>
                  <a:srgbClr val="3C230A"/>
                </a:solidFill>
                <a:latin typeface="Times New Roman"/>
                <a:cs typeface="Times New Roman"/>
              </a:rPr>
              <a:t> </a:t>
            </a:r>
            <a:r>
              <a:rPr lang="ru-RU" sz="5200" kern="0" dirty="0" smtClean="0">
                <a:solidFill>
                  <a:srgbClr val="3C230A"/>
                </a:solidFill>
                <a:latin typeface="Times New Roman"/>
                <a:cs typeface="Times New Roman"/>
              </a:rPr>
              <a:t>от 14 ноября 2001 г.</a:t>
            </a:r>
            <a:endParaRPr lang="en-GB" sz="5200" kern="0" dirty="0" smtClean="0">
              <a:solidFill>
                <a:srgbClr val="3C230A"/>
              </a:solidFill>
              <a:latin typeface="Times New Roman"/>
              <a:cs typeface="Times New Roman"/>
            </a:endParaRPr>
          </a:p>
          <a:p>
            <a:pPr marL="0" indent="0" algn="just" defTabSz="457200">
              <a:buNone/>
            </a:pPr>
            <a:endParaRPr lang="ru-RU" sz="4300" kern="0" dirty="0" smtClean="0">
              <a:solidFill>
                <a:srgbClr val="3C230A"/>
              </a:solidFill>
              <a:latin typeface="Times New Roman"/>
              <a:cs typeface="Times New Roman"/>
            </a:endParaRPr>
          </a:p>
          <a:p>
            <a:pPr algn="just" defTabSz="457200">
              <a:buFont typeface="Arial"/>
            </a:pPr>
            <a:endParaRPr lang="ru-RU" sz="1800" kern="0" dirty="0" smtClean="0">
              <a:solidFill>
                <a:srgbClr val="3C230A"/>
              </a:solidFill>
              <a:latin typeface="Times New Roman"/>
            </a:endParaRPr>
          </a:p>
          <a:p>
            <a:pPr algn="just" defTabSz="457200">
              <a:buFont typeface="Arial"/>
            </a:pPr>
            <a:endParaRPr lang="ru-RU" sz="1800" kern="0" dirty="0" smtClean="0">
              <a:solidFill>
                <a:srgbClr val="3C230A"/>
              </a:solidFill>
              <a:latin typeface="Times New Roman"/>
            </a:endParaRPr>
          </a:p>
          <a:p>
            <a:pPr algn="just" defTabSz="457200">
              <a:buFont typeface="Arial"/>
            </a:pPr>
            <a:endParaRPr lang="ru-RU" sz="1800" kern="0" dirty="0" smtClean="0">
              <a:solidFill>
                <a:srgbClr val="3C230A"/>
              </a:solidFill>
              <a:latin typeface="Times New Roman"/>
            </a:endParaRPr>
          </a:p>
          <a:p>
            <a:pPr algn="just" defTabSz="457200">
              <a:buFont typeface="Arial"/>
              <a:buChar char="•"/>
            </a:pPr>
            <a:endParaRPr lang="ru-RU" sz="1800" kern="0" dirty="0">
              <a:solidFill>
                <a:srgbClr val="3C230A"/>
              </a:solidFill>
              <a:latin typeface="Times New Roman"/>
            </a:endParaRPr>
          </a:p>
          <a:p>
            <a:pPr algn="just" defTabSz="457200">
              <a:buFont typeface="Arial"/>
            </a:pPr>
            <a:endParaRPr lang="en-US" sz="1800" kern="0" dirty="0">
              <a:solidFill>
                <a:srgbClr val="3C230A"/>
              </a:solidFill>
              <a:latin typeface="Times New Roman"/>
            </a:endParaRPr>
          </a:p>
        </p:txBody>
      </p:sp>
      <p:sp>
        <p:nvSpPr>
          <p:cNvPr id="5" name="Slide Number Placeholder 4"/>
          <p:cNvSpPr>
            <a:spLocks noGrp="1"/>
          </p:cNvSpPr>
          <p:nvPr>
            <p:ph type="sldNum" sz="quarter" idx="12"/>
          </p:nvPr>
        </p:nvSpPr>
        <p:spPr/>
        <p:txBody>
          <a:bodyPr/>
          <a:lstStyle/>
          <a:p>
            <a:fld id="{D6B5C6E0-1DA3-4D5F-BBB9-FE86C9799D92}" type="slidenum">
              <a:rPr lang="en-US" smtClean="0"/>
              <a:t>7</a:t>
            </a:fld>
            <a:endParaRPr lang="en-US"/>
          </a:p>
        </p:txBody>
      </p:sp>
      <p:pic>
        <p:nvPicPr>
          <p:cNvPr id="7" name="Picture 2"/>
          <p:cNvPicPr>
            <a:picLocks noChangeAspect="1" noChangeArrowheads="1"/>
          </p:cNvPicPr>
          <p:nvPr/>
        </p:nvPicPr>
        <p:blipFill>
          <a:blip r:embed="rId3">
            <a:duotone>
              <a:prstClr val="black"/>
              <a:schemeClr val="accent6">
                <a:tint val="45000"/>
                <a:satMod val="400000"/>
              </a:schemeClr>
            </a:duotone>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76211" y="914400"/>
            <a:ext cx="8791575" cy="115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55795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vert="horz" lIns="91440" tIns="45720" rIns="91440" bIns="45720" rtlCol="0" anchor="ctr">
            <a:normAutofit/>
          </a:bodyPr>
          <a:lstStyle/>
          <a:p>
            <a:pPr algn="l"/>
            <a:r>
              <a:rPr lang="ru-RU" sz="3600" b="1" kern="0" dirty="0" smtClean="0">
                <a:solidFill>
                  <a:srgbClr val="00A3DF"/>
                </a:solidFill>
                <a:latin typeface="Times New Roman"/>
              </a:rPr>
              <a:t>Функции ВТО</a:t>
            </a:r>
            <a:endParaRPr lang="en-US" sz="3600" b="1" kern="0" dirty="0">
              <a:solidFill>
                <a:srgbClr val="00A3DF"/>
              </a:solidFill>
              <a:latin typeface="Times New Roman"/>
            </a:endParaRPr>
          </a:p>
        </p:txBody>
      </p:sp>
      <p:sp>
        <p:nvSpPr>
          <p:cNvPr id="3" name="Content Placeholder 2"/>
          <p:cNvSpPr>
            <a:spLocks noGrp="1"/>
          </p:cNvSpPr>
          <p:nvPr>
            <p:ph idx="1"/>
          </p:nvPr>
        </p:nvSpPr>
        <p:spPr>
          <a:xfrm>
            <a:off x="419100" y="1066800"/>
            <a:ext cx="8229600" cy="5181600"/>
          </a:xfrm>
        </p:spPr>
        <p:txBody>
          <a:bodyPr vert="horz" lIns="91440" tIns="45720" rIns="91440" bIns="45720" rtlCol="0">
            <a:normAutofit fontScale="92500"/>
          </a:bodyPr>
          <a:lstStyle/>
          <a:p>
            <a:pPr algn="just" defTabSz="457200">
              <a:buFont typeface="Arial"/>
            </a:pPr>
            <a:r>
              <a:rPr lang="ru-RU" sz="1800" kern="0" dirty="0" smtClean="0">
                <a:solidFill>
                  <a:srgbClr val="3C230A"/>
                </a:solidFill>
                <a:latin typeface="Times New Roman"/>
              </a:rPr>
              <a:t>Ст. </a:t>
            </a:r>
            <a:r>
              <a:rPr lang="de-DE" sz="1800" kern="0" dirty="0" smtClean="0">
                <a:solidFill>
                  <a:srgbClr val="3C230A"/>
                </a:solidFill>
                <a:latin typeface="Times New Roman"/>
              </a:rPr>
              <a:t>II</a:t>
            </a:r>
            <a:r>
              <a:rPr lang="ru-RU" sz="1800" kern="0" dirty="0" smtClean="0">
                <a:solidFill>
                  <a:srgbClr val="3C230A"/>
                </a:solidFill>
                <a:latin typeface="Times New Roman"/>
              </a:rPr>
              <a:t>:1 Соглашения о ВТО: основной функцией ВТО является обеспечение общих институциональных рамок </a:t>
            </a:r>
            <a:r>
              <a:rPr lang="ru-RU" sz="1800" kern="0" dirty="0">
                <a:solidFill>
                  <a:srgbClr val="3C230A"/>
                </a:solidFill>
                <a:latin typeface="Times New Roman"/>
              </a:rPr>
              <a:t>для осуществления торговых отношений между </a:t>
            </a:r>
            <a:r>
              <a:rPr lang="ru-RU" sz="1800" kern="0" dirty="0" smtClean="0">
                <a:solidFill>
                  <a:srgbClr val="3C230A"/>
                </a:solidFill>
                <a:latin typeface="Times New Roman"/>
              </a:rPr>
              <a:t>членами ВТО в </a:t>
            </a:r>
            <a:r>
              <a:rPr lang="ru-RU" sz="1800" kern="0" dirty="0">
                <a:solidFill>
                  <a:srgbClr val="3C230A"/>
                </a:solidFill>
                <a:latin typeface="Times New Roman"/>
              </a:rPr>
              <a:t>вопросах, относящихся к соглашениям и связанным с ними правовым документам, включенным в Приложения к </a:t>
            </a:r>
            <a:r>
              <a:rPr lang="ru-RU" sz="1800" kern="0" dirty="0" smtClean="0">
                <a:solidFill>
                  <a:srgbClr val="3C230A"/>
                </a:solidFill>
                <a:latin typeface="Times New Roman"/>
              </a:rPr>
              <a:t>Соглашению о ВТО.</a:t>
            </a:r>
            <a:endParaRPr lang="ru-RU" sz="1800" kern="0" dirty="0">
              <a:solidFill>
                <a:srgbClr val="3C230A"/>
              </a:solidFill>
              <a:latin typeface="Times New Roman"/>
            </a:endParaRPr>
          </a:p>
          <a:p>
            <a:pPr algn="just" defTabSz="457200">
              <a:buFont typeface="Arial"/>
            </a:pPr>
            <a:r>
              <a:rPr lang="ru-RU" sz="1800" kern="0" dirty="0" smtClean="0">
                <a:solidFill>
                  <a:srgbClr val="3C230A"/>
                </a:solidFill>
                <a:latin typeface="Times New Roman"/>
              </a:rPr>
              <a:t>Более точно 6 функций ВТО описаны в ст. </a:t>
            </a:r>
            <a:r>
              <a:rPr lang="de-DE" sz="1800" kern="0" dirty="0" smtClean="0">
                <a:solidFill>
                  <a:srgbClr val="3C230A"/>
                </a:solidFill>
                <a:latin typeface="Times New Roman"/>
              </a:rPr>
              <a:t>III </a:t>
            </a:r>
            <a:r>
              <a:rPr lang="ru-RU" sz="1800" kern="0" dirty="0" smtClean="0">
                <a:solidFill>
                  <a:srgbClr val="3C230A"/>
                </a:solidFill>
                <a:latin typeface="Times New Roman"/>
              </a:rPr>
              <a:t>Соглашения о ВТО (5 функций) + техническое содействие развивающимся государствам – членам ВТО (чтобы позволить им интегрироваться в мировую торговую систему):</a:t>
            </a:r>
          </a:p>
          <a:p>
            <a:pPr marL="800100" lvl="1" indent="-342900" algn="just" defTabSz="457200">
              <a:buFont typeface="+mj-lt"/>
              <a:buAutoNum type="arabicPeriod"/>
            </a:pPr>
            <a:r>
              <a:rPr lang="ru-RU" sz="1400" kern="0" dirty="0" smtClean="0">
                <a:solidFill>
                  <a:srgbClr val="3C230A"/>
                </a:solidFill>
                <a:latin typeface="Times New Roman"/>
              </a:rPr>
              <a:t>ВТО способствует </a:t>
            </a:r>
            <a:r>
              <a:rPr lang="ru-RU" sz="1400" kern="0" dirty="0">
                <a:solidFill>
                  <a:srgbClr val="3C230A"/>
                </a:solidFill>
                <a:latin typeface="Times New Roman"/>
              </a:rPr>
              <a:t>выполнению, применению и действию Соглашения о ВТО и </a:t>
            </a:r>
            <a:r>
              <a:rPr lang="ru-RU" sz="1400" kern="0" dirty="0" smtClean="0">
                <a:solidFill>
                  <a:srgbClr val="3C230A"/>
                </a:solidFill>
                <a:latin typeface="Times New Roman"/>
              </a:rPr>
              <a:t>многосторонних торговых соглашений, </a:t>
            </a:r>
            <a:r>
              <a:rPr lang="ru-RU" sz="1400" kern="0" dirty="0">
                <a:solidFill>
                  <a:srgbClr val="3C230A"/>
                </a:solidFill>
                <a:latin typeface="Times New Roman"/>
              </a:rPr>
              <a:t>содействует осуществлению их целей, а также обеспечивает рамки для выполнения, применения и действия Торговых соглашений с ограниченным кругом участников</a:t>
            </a:r>
            <a:r>
              <a:rPr lang="ru-RU" sz="1400" kern="0" dirty="0" smtClean="0">
                <a:solidFill>
                  <a:srgbClr val="3C230A"/>
                </a:solidFill>
                <a:latin typeface="Times New Roman"/>
              </a:rPr>
              <a:t>.</a:t>
            </a:r>
          </a:p>
          <a:p>
            <a:pPr marL="800100" lvl="1" indent="-342900" algn="just" defTabSz="457200">
              <a:buFont typeface="+mj-lt"/>
              <a:buAutoNum type="arabicPeriod"/>
            </a:pPr>
            <a:r>
              <a:rPr lang="ru-RU" sz="1400" kern="0" dirty="0">
                <a:solidFill>
                  <a:srgbClr val="3C230A"/>
                </a:solidFill>
                <a:latin typeface="Times New Roman"/>
              </a:rPr>
              <a:t>ВТО </a:t>
            </a:r>
            <a:r>
              <a:rPr lang="ru-RU" sz="1400" kern="0" dirty="0" smtClean="0">
                <a:solidFill>
                  <a:srgbClr val="3C230A"/>
                </a:solidFill>
                <a:latin typeface="Times New Roman"/>
              </a:rPr>
              <a:t>– форум </a:t>
            </a:r>
            <a:r>
              <a:rPr lang="ru-RU" sz="1400" kern="0" dirty="0">
                <a:solidFill>
                  <a:srgbClr val="3C230A"/>
                </a:solidFill>
                <a:latin typeface="Times New Roman"/>
              </a:rPr>
              <a:t>для переговоров между ее членами по вопросам их многосторонних торговых отношений, относящимся к соглашениям, которые содержатся в Приложениях к </a:t>
            </a:r>
            <a:r>
              <a:rPr lang="ru-RU" sz="1400" kern="0" dirty="0" smtClean="0">
                <a:solidFill>
                  <a:srgbClr val="3C230A"/>
                </a:solidFill>
                <a:latin typeface="Times New Roman"/>
              </a:rPr>
              <a:t>Соглашению о ВТО и – по </a:t>
            </a:r>
            <a:r>
              <a:rPr lang="ru-RU" sz="1400" kern="0" dirty="0">
                <a:solidFill>
                  <a:srgbClr val="3C230A"/>
                </a:solidFill>
                <a:latin typeface="Times New Roman"/>
              </a:rPr>
              <a:t>решению Конференции министров </a:t>
            </a:r>
            <a:r>
              <a:rPr lang="ru-RU" sz="1400" kern="0" dirty="0" smtClean="0">
                <a:solidFill>
                  <a:srgbClr val="3C230A"/>
                </a:solidFill>
                <a:latin typeface="Times New Roman"/>
              </a:rPr>
              <a:t>– может </a:t>
            </a:r>
            <a:r>
              <a:rPr lang="ru-RU" sz="1400" kern="0" dirty="0">
                <a:solidFill>
                  <a:srgbClr val="3C230A"/>
                </a:solidFill>
                <a:latin typeface="Times New Roman"/>
              </a:rPr>
              <a:t>также являться </a:t>
            </a:r>
            <a:r>
              <a:rPr lang="ru-RU" sz="1400" kern="0" dirty="0" smtClean="0">
                <a:solidFill>
                  <a:srgbClr val="3C230A"/>
                </a:solidFill>
                <a:latin typeface="Times New Roman"/>
              </a:rPr>
              <a:t>одним из </a:t>
            </a:r>
            <a:r>
              <a:rPr lang="ru-RU" sz="1400" kern="0" dirty="0">
                <a:solidFill>
                  <a:srgbClr val="3C230A"/>
                </a:solidFill>
                <a:latin typeface="Times New Roman"/>
              </a:rPr>
              <a:t>форумов для дальнейших переговоров между </a:t>
            </a:r>
            <a:r>
              <a:rPr lang="ru-RU" sz="1400" kern="0" dirty="0" smtClean="0">
                <a:solidFill>
                  <a:srgbClr val="3C230A"/>
                </a:solidFill>
                <a:latin typeface="Times New Roman"/>
              </a:rPr>
              <a:t>членами ВТО, </a:t>
            </a:r>
            <a:r>
              <a:rPr lang="ru-RU" sz="1400" kern="0" dirty="0">
                <a:solidFill>
                  <a:srgbClr val="3C230A"/>
                </a:solidFill>
                <a:latin typeface="Times New Roman"/>
              </a:rPr>
              <a:t>касающихся их многосторонних торговых отношений, а также обеспечивать рамки для применения результатов подобных переговоров.</a:t>
            </a:r>
          </a:p>
          <a:p>
            <a:pPr marL="800100" lvl="1" indent="-342900" algn="just" defTabSz="457200">
              <a:buFont typeface="+mj-lt"/>
              <a:buAutoNum type="arabicPeriod"/>
            </a:pPr>
            <a:r>
              <a:rPr lang="ru-RU" sz="1400" kern="0" dirty="0">
                <a:solidFill>
                  <a:srgbClr val="3C230A"/>
                </a:solidFill>
                <a:latin typeface="Times New Roman"/>
              </a:rPr>
              <a:t>ВТО выполняет административные функции в </a:t>
            </a:r>
            <a:r>
              <a:rPr lang="ru-RU" sz="1400" kern="0" dirty="0" smtClean="0">
                <a:solidFill>
                  <a:srgbClr val="3C230A"/>
                </a:solidFill>
                <a:latin typeface="Times New Roman"/>
              </a:rPr>
              <a:t>отношении Договоренности о правилах и процедурах разрешения споров (ДРС);</a:t>
            </a:r>
            <a:endParaRPr lang="ru-RU" sz="1400" kern="0" dirty="0">
              <a:solidFill>
                <a:srgbClr val="3C230A"/>
              </a:solidFill>
              <a:latin typeface="Times New Roman"/>
            </a:endParaRPr>
          </a:p>
          <a:p>
            <a:pPr marL="800100" lvl="1" indent="-342900" algn="just" defTabSz="457200">
              <a:buFont typeface="+mj-lt"/>
              <a:buAutoNum type="arabicPeriod"/>
            </a:pPr>
            <a:r>
              <a:rPr lang="ru-RU" sz="1400" kern="0" dirty="0" smtClean="0">
                <a:solidFill>
                  <a:srgbClr val="3C230A"/>
                </a:solidFill>
                <a:latin typeface="Times New Roman"/>
              </a:rPr>
              <a:t>ВТО </a:t>
            </a:r>
            <a:r>
              <a:rPr lang="ru-RU" sz="1400" kern="0" dirty="0">
                <a:solidFill>
                  <a:srgbClr val="3C230A"/>
                </a:solidFill>
                <a:latin typeface="Times New Roman"/>
              </a:rPr>
              <a:t>выполняет административные функции в отношении </a:t>
            </a:r>
            <a:r>
              <a:rPr lang="ru-RU" sz="1400" kern="0" dirty="0" smtClean="0">
                <a:solidFill>
                  <a:srgbClr val="3C230A"/>
                </a:solidFill>
                <a:latin typeface="Times New Roman"/>
              </a:rPr>
              <a:t>Механизма обзора </a:t>
            </a:r>
            <a:r>
              <a:rPr lang="ru-RU" sz="1400" kern="0" dirty="0">
                <a:solidFill>
                  <a:srgbClr val="3C230A"/>
                </a:solidFill>
                <a:latin typeface="Times New Roman"/>
              </a:rPr>
              <a:t>торговой </a:t>
            </a:r>
            <a:r>
              <a:rPr lang="ru-RU" sz="1400" kern="0" dirty="0" smtClean="0">
                <a:solidFill>
                  <a:srgbClr val="3C230A"/>
                </a:solidFill>
                <a:latin typeface="Times New Roman"/>
              </a:rPr>
              <a:t>политики (</a:t>
            </a:r>
            <a:r>
              <a:rPr lang="ru-RU" sz="1400" kern="0" dirty="0" err="1" smtClean="0">
                <a:solidFill>
                  <a:srgbClr val="3C230A"/>
                </a:solidFill>
                <a:latin typeface="Times New Roman"/>
              </a:rPr>
              <a:t>МОТП</a:t>
            </a:r>
            <a:r>
              <a:rPr lang="ru-RU" sz="1400" kern="0" dirty="0" smtClean="0">
                <a:solidFill>
                  <a:srgbClr val="3C230A"/>
                </a:solidFill>
                <a:latin typeface="Times New Roman"/>
              </a:rPr>
              <a:t>); </a:t>
            </a:r>
          </a:p>
          <a:p>
            <a:pPr marL="800100" lvl="1" indent="-342900" algn="just" defTabSz="457200">
              <a:buFont typeface="+mj-lt"/>
              <a:buAutoNum type="arabicPeriod"/>
            </a:pPr>
            <a:r>
              <a:rPr lang="ru-RU" sz="1400" kern="0" dirty="0" smtClean="0">
                <a:solidFill>
                  <a:srgbClr val="3C230A"/>
                </a:solidFill>
                <a:latin typeface="Times New Roman"/>
              </a:rPr>
              <a:t>В </a:t>
            </a:r>
            <a:r>
              <a:rPr lang="ru-RU" sz="1400" kern="0" dirty="0">
                <a:solidFill>
                  <a:srgbClr val="3C230A"/>
                </a:solidFill>
                <a:latin typeface="Times New Roman"/>
              </a:rPr>
              <a:t>целях достижения </a:t>
            </a:r>
            <a:r>
              <a:rPr lang="ru-RU" sz="1400" kern="0" dirty="0" smtClean="0">
                <a:solidFill>
                  <a:srgbClr val="3C230A"/>
                </a:solidFill>
                <a:latin typeface="Times New Roman"/>
              </a:rPr>
              <a:t>б</a:t>
            </a:r>
            <a:r>
              <a:rPr lang="de-DE" sz="1400" kern="0" dirty="0" smtClean="0">
                <a:solidFill>
                  <a:srgbClr val="3C230A"/>
                </a:solidFill>
                <a:latin typeface="Times New Roman"/>
              </a:rPr>
              <a:t>ó</a:t>
            </a:r>
            <a:r>
              <a:rPr lang="ru-RU" sz="1400" kern="0" dirty="0" err="1" smtClean="0">
                <a:solidFill>
                  <a:srgbClr val="3C230A"/>
                </a:solidFill>
                <a:latin typeface="Times New Roman"/>
              </a:rPr>
              <a:t>льшей</a:t>
            </a:r>
            <a:r>
              <a:rPr lang="ru-RU" sz="1400" kern="0" dirty="0" smtClean="0">
                <a:solidFill>
                  <a:srgbClr val="3C230A"/>
                </a:solidFill>
                <a:latin typeface="Times New Roman"/>
              </a:rPr>
              <a:t> </a:t>
            </a:r>
            <a:r>
              <a:rPr lang="ru-RU" sz="1400" kern="0" dirty="0">
                <a:solidFill>
                  <a:srgbClr val="3C230A"/>
                </a:solidFill>
                <a:latin typeface="Times New Roman"/>
              </a:rPr>
              <a:t>согласованности при проведении глобальной экономической </a:t>
            </a:r>
            <a:r>
              <a:rPr lang="ru-RU" sz="1400" kern="0" dirty="0" smtClean="0">
                <a:solidFill>
                  <a:srgbClr val="3C230A"/>
                </a:solidFill>
                <a:latin typeface="Times New Roman"/>
              </a:rPr>
              <a:t>политики </a:t>
            </a:r>
            <a:r>
              <a:rPr lang="ru-RU" sz="1400" kern="0" dirty="0">
                <a:solidFill>
                  <a:srgbClr val="3C230A"/>
                </a:solidFill>
                <a:latin typeface="Times New Roman"/>
              </a:rPr>
              <a:t>ВТО сотрудничает, когда это целесообразно, с Международным валютным фондом </a:t>
            </a:r>
            <a:r>
              <a:rPr lang="ru-RU" sz="1400" kern="0" dirty="0" smtClean="0">
                <a:solidFill>
                  <a:srgbClr val="3C230A"/>
                </a:solidFill>
                <a:latin typeface="Times New Roman"/>
              </a:rPr>
              <a:t>(МВФ) и </a:t>
            </a:r>
            <a:r>
              <a:rPr lang="ru-RU" sz="1400" kern="0" dirty="0">
                <a:solidFill>
                  <a:srgbClr val="3C230A"/>
                </a:solidFill>
                <a:latin typeface="Times New Roman"/>
              </a:rPr>
              <a:t>Международным банком реконструкции и развития </a:t>
            </a:r>
            <a:r>
              <a:rPr lang="ru-RU" sz="1400" kern="0" dirty="0" smtClean="0">
                <a:solidFill>
                  <a:srgbClr val="3C230A"/>
                </a:solidFill>
                <a:latin typeface="Times New Roman"/>
              </a:rPr>
              <a:t>(МБРР) и </a:t>
            </a:r>
            <a:r>
              <a:rPr lang="ru-RU" sz="1400" kern="0" dirty="0">
                <a:solidFill>
                  <a:srgbClr val="3C230A"/>
                </a:solidFill>
                <a:latin typeface="Times New Roman"/>
              </a:rPr>
              <a:t>связанными с ним </a:t>
            </a:r>
            <a:r>
              <a:rPr lang="ru-RU" sz="1400" kern="0" dirty="0" smtClean="0">
                <a:solidFill>
                  <a:srgbClr val="3C230A"/>
                </a:solidFill>
                <a:latin typeface="Times New Roman"/>
              </a:rPr>
              <a:t>агентствами.</a:t>
            </a:r>
            <a:endParaRPr lang="ru-RU" sz="1400" kern="0" dirty="0">
              <a:solidFill>
                <a:srgbClr val="3C230A"/>
              </a:solidFill>
              <a:latin typeface="Times New Roman"/>
            </a:endParaRPr>
          </a:p>
        </p:txBody>
      </p:sp>
      <p:sp>
        <p:nvSpPr>
          <p:cNvPr id="5" name="Slide Number Placeholder 4"/>
          <p:cNvSpPr>
            <a:spLocks noGrp="1"/>
          </p:cNvSpPr>
          <p:nvPr>
            <p:ph type="sldNum" sz="quarter" idx="12"/>
          </p:nvPr>
        </p:nvSpPr>
        <p:spPr/>
        <p:txBody>
          <a:bodyPr/>
          <a:lstStyle/>
          <a:p>
            <a:fld id="{D6B5C6E0-1DA3-4D5F-BBB9-FE86C9799D92}" type="slidenum">
              <a:rPr lang="en-US" smtClean="0"/>
              <a:t>8</a:t>
            </a:fld>
            <a:endParaRPr lang="en-US"/>
          </a:p>
        </p:txBody>
      </p:sp>
      <p:pic>
        <p:nvPicPr>
          <p:cNvPr id="7" name="Picture 2"/>
          <p:cNvPicPr>
            <a:picLocks noChangeAspect="1" noChangeArrowheads="1"/>
          </p:cNvPicPr>
          <p:nvPr/>
        </p:nvPicPr>
        <p:blipFill>
          <a:blip r:embed="rId2">
            <a:duotone>
              <a:prstClr val="black"/>
              <a:schemeClr val="accent6">
                <a:tint val="45000"/>
                <a:satMod val="400000"/>
              </a:schemeClr>
            </a:duotone>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76211" y="914400"/>
            <a:ext cx="8791575" cy="115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25426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da-DK" dirty="0" smtClean="0"/>
              <a:t> </a:t>
            </a:r>
            <a:endParaRPr lang="da-DK" dirty="0"/>
          </a:p>
        </p:txBody>
      </p:sp>
      <p:sp>
        <p:nvSpPr>
          <p:cNvPr id="3" name="Pladsholder til indhold 2"/>
          <p:cNvSpPr>
            <a:spLocks noGrp="1"/>
          </p:cNvSpPr>
          <p:nvPr>
            <p:ph idx="1"/>
          </p:nvPr>
        </p:nvSpPr>
        <p:spPr>
          <a:xfrm>
            <a:off x="457200" y="1219200"/>
            <a:ext cx="8382000" cy="5105400"/>
          </a:xfrm>
        </p:spPr>
        <p:txBody>
          <a:bodyPr>
            <a:noAutofit/>
          </a:bodyPr>
          <a:lstStyle/>
          <a:p>
            <a:pPr algn="just" defTabSz="457200">
              <a:buFont typeface="Arial"/>
            </a:pPr>
            <a:r>
              <a:rPr lang="ru-RU" sz="1300" kern="0" dirty="0" smtClean="0">
                <a:solidFill>
                  <a:srgbClr val="3C230A"/>
                </a:solidFill>
                <a:latin typeface="Times New Roman"/>
              </a:rPr>
              <a:t>Ст. </a:t>
            </a:r>
            <a:r>
              <a:rPr lang="en-GB" sz="1300" kern="0" dirty="0" smtClean="0">
                <a:solidFill>
                  <a:srgbClr val="3C230A"/>
                </a:solidFill>
                <a:latin typeface="Times New Roman"/>
              </a:rPr>
              <a:t>III </a:t>
            </a:r>
            <a:r>
              <a:rPr lang="ru-RU" sz="1300" kern="0" dirty="0" smtClean="0">
                <a:solidFill>
                  <a:srgbClr val="3C230A"/>
                </a:solidFill>
                <a:latin typeface="Times New Roman"/>
              </a:rPr>
              <a:t>Соглашения о ВТО: первая функция ВТО – содействие выполнению, применению и действию Соглашения о ВТО и многосторонних торговых соглашений и торговых соглашений с ограниченным числом участников, являющихся приложениями к нему, а также осуществлению целей данных соглашений.  </a:t>
            </a:r>
          </a:p>
          <a:p>
            <a:pPr algn="just" defTabSz="457200">
              <a:buFont typeface="Arial"/>
              <a:buChar char="•"/>
            </a:pPr>
            <a:r>
              <a:rPr lang="ru-RU" sz="1300" kern="0" dirty="0">
                <a:solidFill>
                  <a:srgbClr val="3C230A"/>
                </a:solidFill>
                <a:latin typeface="Times New Roman"/>
              </a:rPr>
              <a:t>Содействие выполнению, применению и действию и достижению целей соглашений ВТО – основная цель ВТО. Ее осуществляют большинство органов ВТО, и это занимает самую значительную часть их времени.</a:t>
            </a:r>
          </a:p>
          <a:p>
            <a:pPr algn="just" defTabSz="457200">
              <a:buFont typeface="Arial"/>
            </a:pPr>
            <a:r>
              <a:rPr lang="ru-RU" sz="1300" kern="0" dirty="0" smtClean="0">
                <a:solidFill>
                  <a:srgbClr val="3C230A"/>
                </a:solidFill>
                <a:latin typeface="Times New Roman"/>
              </a:rPr>
              <a:t>Примеры осуществления данной функции: </a:t>
            </a:r>
          </a:p>
          <a:p>
            <a:pPr lvl="1" algn="just" defTabSz="457200">
              <a:buFont typeface="+mj-lt"/>
              <a:buAutoNum type="arabicPeriod"/>
            </a:pPr>
            <a:r>
              <a:rPr lang="ru-RU" sz="1300" kern="0" dirty="0" smtClean="0">
                <a:solidFill>
                  <a:srgbClr val="3C230A"/>
                </a:solidFill>
                <a:latin typeface="Times New Roman"/>
              </a:rPr>
              <a:t>Комитет </a:t>
            </a:r>
            <a:r>
              <a:rPr lang="ru-RU" sz="1300" kern="0" dirty="0">
                <a:solidFill>
                  <a:srgbClr val="3C230A"/>
                </a:solidFill>
                <a:latin typeface="Times New Roman"/>
              </a:rPr>
              <a:t>ВТО по санитарным и фитосанитарным </a:t>
            </a:r>
            <a:r>
              <a:rPr lang="ru-RU" sz="1300" kern="0" dirty="0" smtClean="0">
                <a:solidFill>
                  <a:srgbClr val="3C230A"/>
                </a:solidFill>
                <a:latin typeface="Times New Roman"/>
              </a:rPr>
              <a:t>мерам</a:t>
            </a:r>
            <a:r>
              <a:rPr lang="en-GB" sz="1300" kern="0" dirty="0" smtClean="0">
                <a:solidFill>
                  <a:srgbClr val="3C230A"/>
                </a:solidFill>
                <a:latin typeface="Times New Roman"/>
              </a:rPr>
              <a:t> </a:t>
            </a:r>
            <a:r>
              <a:rPr lang="en-GB" sz="1300" kern="0" dirty="0" smtClean="0">
                <a:solidFill>
                  <a:srgbClr val="3C230A"/>
                </a:solidFill>
                <a:latin typeface="Times New Roman"/>
                <a:sym typeface="Wingdings"/>
              </a:rPr>
              <a:t> </a:t>
            </a:r>
            <a:r>
              <a:rPr lang="ru-RU" sz="1300" kern="0" dirty="0" smtClean="0">
                <a:solidFill>
                  <a:srgbClr val="3C230A"/>
                </a:solidFill>
                <a:latin typeface="Times New Roman"/>
              </a:rPr>
              <a:t>п</a:t>
            </a:r>
            <a:r>
              <a:rPr lang="ru-RU" sz="1300" kern="0" dirty="0">
                <a:solidFill>
                  <a:srgbClr val="3C230A"/>
                </a:solidFill>
                <a:latin typeface="Times New Roman"/>
              </a:rPr>
              <a:t>. 2 ст. 12 Соглашения о СФС </a:t>
            </a:r>
            <a:r>
              <a:rPr lang="ru-RU" sz="1300" kern="0" dirty="0" smtClean="0">
                <a:solidFill>
                  <a:srgbClr val="3C230A"/>
                </a:solidFill>
                <a:latin typeface="Times New Roman"/>
              </a:rPr>
              <a:t>мерах: Комитет по СФС мерам должен, </a:t>
            </a:r>
            <a:r>
              <a:rPr lang="en-GB" sz="1300" i="1" kern="0" dirty="0" smtClean="0">
                <a:solidFill>
                  <a:srgbClr val="3C230A"/>
                </a:solidFill>
                <a:latin typeface="Times New Roman"/>
              </a:rPr>
              <a:t>inter alia</a:t>
            </a:r>
            <a:r>
              <a:rPr lang="en-GB" sz="1300" kern="0" dirty="0" smtClean="0">
                <a:solidFill>
                  <a:srgbClr val="3C230A"/>
                </a:solidFill>
                <a:latin typeface="Times New Roman"/>
              </a:rPr>
              <a:t>, </a:t>
            </a:r>
            <a:r>
              <a:rPr lang="ru-RU" sz="1300" kern="0" dirty="0" smtClean="0">
                <a:solidFill>
                  <a:srgbClr val="3C230A"/>
                </a:solidFill>
                <a:latin typeface="Times New Roman"/>
              </a:rPr>
              <a:t>«поощрять и содействовать консультациям </a:t>
            </a:r>
            <a:r>
              <a:rPr lang="en-GB" sz="1300" i="1" kern="0" dirty="0" smtClean="0">
                <a:solidFill>
                  <a:srgbClr val="3C230A"/>
                </a:solidFill>
                <a:latin typeface="Times New Roman"/>
              </a:rPr>
              <a:t>ad hoc </a:t>
            </a:r>
            <a:r>
              <a:rPr lang="ru-RU" sz="1300" kern="0" dirty="0" smtClean="0">
                <a:solidFill>
                  <a:srgbClr val="3C230A"/>
                </a:solidFill>
                <a:latin typeface="Times New Roman"/>
              </a:rPr>
              <a:t>или переговорам Членов по отдельным санитарным или фитосанитарным вопросам. Комитет содействует применению международных стандартов,</a:t>
            </a:r>
            <a:r>
              <a:rPr lang="en-GB" sz="1300" kern="0" dirty="0" smtClean="0">
                <a:solidFill>
                  <a:srgbClr val="3C230A"/>
                </a:solidFill>
                <a:latin typeface="Times New Roman"/>
              </a:rPr>
              <a:t> </a:t>
            </a:r>
            <a:r>
              <a:rPr lang="ru-RU" sz="1300" kern="0" dirty="0" smtClean="0">
                <a:solidFill>
                  <a:srgbClr val="3C230A"/>
                </a:solidFill>
                <a:latin typeface="Times New Roman"/>
              </a:rPr>
              <a:t>руководств и рекомендаций всеми Членами и, в этом отношении, поддерживает технические консультации и исследования с целью усиления координации и интеграции между международной и национальными системами и подходами к</a:t>
            </a:r>
            <a:r>
              <a:rPr lang="en-GB" sz="1300" kern="0" dirty="0" smtClean="0">
                <a:solidFill>
                  <a:srgbClr val="3C230A"/>
                </a:solidFill>
                <a:latin typeface="Times New Roman"/>
              </a:rPr>
              <a:t> </a:t>
            </a:r>
            <a:r>
              <a:rPr lang="ru-RU" sz="1300" kern="0" dirty="0" smtClean="0">
                <a:solidFill>
                  <a:srgbClr val="3C230A"/>
                </a:solidFill>
                <a:latin typeface="Times New Roman"/>
              </a:rPr>
              <a:t>разрешению использования пищевых добавок или к</a:t>
            </a:r>
            <a:r>
              <a:rPr lang="en-GB" sz="1300" kern="0" dirty="0" smtClean="0">
                <a:solidFill>
                  <a:srgbClr val="3C230A"/>
                </a:solidFill>
                <a:latin typeface="Times New Roman"/>
              </a:rPr>
              <a:t> </a:t>
            </a:r>
            <a:r>
              <a:rPr lang="ru-RU" sz="1300" kern="0" dirty="0" smtClean="0">
                <a:solidFill>
                  <a:srgbClr val="3C230A"/>
                </a:solidFill>
                <a:latin typeface="Times New Roman"/>
              </a:rPr>
              <a:t>установлению предельно допустимого количества</a:t>
            </a:r>
            <a:r>
              <a:rPr lang="en-GB" sz="1300" kern="0" dirty="0" smtClean="0">
                <a:solidFill>
                  <a:srgbClr val="3C230A"/>
                </a:solidFill>
                <a:latin typeface="Times New Roman"/>
              </a:rPr>
              <a:t> </a:t>
            </a:r>
            <a:r>
              <a:rPr lang="ru-RU" sz="1300" kern="0" dirty="0" smtClean="0">
                <a:solidFill>
                  <a:srgbClr val="3C230A"/>
                </a:solidFill>
                <a:latin typeface="Times New Roman"/>
              </a:rPr>
              <a:t>загрязнителей в продуктах питания, напитках или кормах».    </a:t>
            </a:r>
          </a:p>
          <a:p>
            <a:pPr lvl="1" algn="just" defTabSz="457200">
              <a:buFont typeface="+mj-lt"/>
              <a:buAutoNum type="arabicPeriod"/>
            </a:pPr>
            <a:r>
              <a:rPr lang="ru-RU" sz="1300" kern="0" dirty="0" smtClean="0">
                <a:solidFill>
                  <a:srgbClr val="3C230A"/>
                </a:solidFill>
                <a:latin typeface="Times New Roman"/>
              </a:rPr>
              <a:t>Комитет </a:t>
            </a:r>
            <a:r>
              <a:rPr lang="ru-RU" sz="1300" kern="0" dirty="0">
                <a:solidFill>
                  <a:srgbClr val="3C230A"/>
                </a:solidFill>
                <a:latin typeface="Times New Roman"/>
              </a:rPr>
              <a:t>по защитным </a:t>
            </a:r>
            <a:r>
              <a:rPr lang="ru-RU" sz="1300" kern="0" dirty="0" smtClean="0">
                <a:solidFill>
                  <a:srgbClr val="3C230A"/>
                </a:solidFill>
                <a:latin typeface="Times New Roman"/>
              </a:rPr>
              <a:t>мерам </a:t>
            </a:r>
            <a:r>
              <a:rPr lang="ru-RU" sz="1300" b="1" kern="0" dirty="0" smtClean="0">
                <a:solidFill>
                  <a:srgbClr val="3C230A"/>
                </a:solidFill>
                <a:latin typeface="Times New Roman"/>
                <a:sym typeface="Wingdings"/>
              </a:rPr>
              <a:t></a:t>
            </a:r>
            <a:r>
              <a:rPr lang="ru-RU" sz="1300" kern="0" dirty="0" smtClean="0">
                <a:solidFill>
                  <a:srgbClr val="3C230A"/>
                </a:solidFill>
                <a:latin typeface="Times New Roman"/>
              </a:rPr>
              <a:t> ст</a:t>
            </a:r>
            <a:r>
              <a:rPr lang="ru-RU" sz="1300" kern="0" dirty="0">
                <a:solidFill>
                  <a:srgbClr val="3C230A"/>
                </a:solidFill>
                <a:latin typeface="Times New Roman"/>
              </a:rPr>
              <a:t>. 13 Соглашения о </a:t>
            </a:r>
            <a:r>
              <a:rPr lang="ru-RU" sz="1300" kern="0" dirty="0" smtClean="0">
                <a:solidFill>
                  <a:srgbClr val="3C230A"/>
                </a:solidFill>
                <a:latin typeface="Times New Roman"/>
              </a:rPr>
              <a:t>защитных мерах: к полномочиям Комитета по защитным мерам относятся, </a:t>
            </a:r>
            <a:r>
              <a:rPr lang="en-GB" sz="1300" i="1" kern="0" dirty="0" smtClean="0">
                <a:solidFill>
                  <a:srgbClr val="3C230A"/>
                </a:solidFill>
                <a:latin typeface="Times New Roman"/>
              </a:rPr>
              <a:t>inter alia</a:t>
            </a:r>
            <a:r>
              <a:rPr lang="ru-RU" sz="1300" kern="0" dirty="0" smtClean="0">
                <a:solidFill>
                  <a:srgbClr val="3C230A"/>
                </a:solidFill>
                <a:latin typeface="Times New Roman"/>
              </a:rPr>
              <a:t>:</a:t>
            </a:r>
          </a:p>
          <a:p>
            <a:pPr lvl="2" algn="just" defTabSz="457200">
              <a:buFont typeface="+mj-lt"/>
              <a:buAutoNum type="alphaLcPeriod"/>
            </a:pPr>
            <a:r>
              <a:rPr lang="ru-RU" sz="1300" kern="0" dirty="0" smtClean="0">
                <a:solidFill>
                  <a:srgbClr val="3C230A"/>
                </a:solidFill>
                <a:latin typeface="Times New Roman"/>
              </a:rPr>
              <a:t>контролировать и предоставлять ежегодные доклады Совету по торговле товарами по вопросам общего выполнения настоящего Соглашения и давать рекомендации относительно его улучшения;</a:t>
            </a:r>
          </a:p>
          <a:p>
            <a:pPr lvl="2" algn="just" defTabSz="457200">
              <a:buFont typeface="+mj-lt"/>
              <a:buAutoNum type="alphaLcPeriod"/>
            </a:pPr>
            <a:r>
              <a:rPr lang="ru-RU" sz="1300" kern="0" dirty="0" smtClean="0">
                <a:solidFill>
                  <a:srgbClr val="3C230A"/>
                </a:solidFill>
                <a:latin typeface="Times New Roman"/>
              </a:rPr>
              <a:t>выявлять по запросу пострадавшего Члена, были ли соблюдены процедурные требования настоящего Соглашения в связи с защитными мерами, и предоставлять доклады о своих выводах Совету по торговле товарами;</a:t>
            </a:r>
          </a:p>
          <a:p>
            <a:pPr lvl="2" algn="just" defTabSz="457200">
              <a:buFont typeface="+mj-lt"/>
              <a:buAutoNum type="alphaLcPeriod"/>
            </a:pPr>
            <a:r>
              <a:rPr lang="ru-RU" sz="1300" kern="0" dirty="0" smtClean="0">
                <a:solidFill>
                  <a:srgbClr val="3C230A"/>
                </a:solidFill>
                <a:latin typeface="Times New Roman"/>
              </a:rPr>
              <a:t>оказывать помощь Членам, по их требованию, в их консультациях в соответствии с положениями настоящего Соглашения».</a:t>
            </a:r>
            <a:endParaRPr lang="da-DK" sz="1300" dirty="0"/>
          </a:p>
        </p:txBody>
      </p:sp>
      <p:sp>
        <p:nvSpPr>
          <p:cNvPr id="4" name="Pladsholder til dato 3"/>
          <p:cNvSpPr>
            <a:spLocks noGrp="1"/>
          </p:cNvSpPr>
          <p:nvPr>
            <p:ph type="dt" sz="half" idx="10"/>
          </p:nvPr>
        </p:nvSpPr>
        <p:spPr/>
        <p:txBody>
          <a:bodyPr/>
          <a:lstStyle/>
          <a:p>
            <a:fld id="{748E94A0-A2A5-4963-AD35-669EF60B976A}" type="datetime1">
              <a:rPr lang="en-US" smtClean="0"/>
              <a:t>3/1/2021</a:t>
            </a:fld>
            <a:endParaRPr lang="en-US"/>
          </a:p>
        </p:txBody>
      </p:sp>
      <p:sp>
        <p:nvSpPr>
          <p:cNvPr id="5" name="Pladsholder til diasnummer 4"/>
          <p:cNvSpPr>
            <a:spLocks noGrp="1"/>
          </p:cNvSpPr>
          <p:nvPr>
            <p:ph type="sldNum" sz="quarter" idx="12"/>
          </p:nvPr>
        </p:nvSpPr>
        <p:spPr/>
        <p:txBody>
          <a:bodyPr/>
          <a:lstStyle/>
          <a:p>
            <a:fld id="{D6B5C6E0-1DA3-4D5F-BBB9-FE86C9799D92}" type="slidenum">
              <a:rPr lang="en-US" smtClean="0"/>
              <a:t>9</a:t>
            </a:fld>
            <a:endParaRPr lang="en-US"/>
          </a:p>
        </p:txBody>
      </p:sp>
      <p:pic>
        <p:nvPicPr>
          <p:cNvPr id="9" name="Picture 2"/>
          <p:cNvPicPr>
            <a:picLocks noChangeAspect="1" noChangeArrowheads="1"/>
          </p:cNvPicPr>
          <p:nvPr/>
        </p:nvPicPr>
        <p:blipFill>
          <a:blip r:embed="rId2">
            <a:duotone>
              <a:prstClr val="black"/>
              <a:schemeClr val="accent6">
                <a:tint val="45000"/>
                <a:satMod val="400000"/>
              </a:schemeClr>
            </a:duotone>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52400" y="990600"/>
            <a:ext cx="8791575"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kstfelt 9"/>
          <p:cNvSpPr txBox="1"/>
          <p:nvPr/>
        </p:nvSpPr>
        <p:spPr>
          <a:xfrm>
            <a:off x="304800" y="304800"/>
            <a:ext cx="8458200" cy="523220"/>
          </a:xfrm>
          <a:prstGeom prst="rect">
            <a:avLst/>
          </a:prstGeom>
          <a:noFill/>
        </p:spPr>
        <p:txBody>
          <a:bodyPr wrap="square" rtlCol="0">
            <a:spAutoFit/>
          </a:bodyPr>
          <a:lstStyle/>
          <a:p>
            <a:r>
              <a:rPr lang="ru-RU" sz="2800" b="1" kern="0" dirty="0" smtClean="0">
                <a:solidFill>
                  <a:srgbClr val="00A3DF"/>
                </a:solidFill>
                <a:latin typeface="Times New Roman"/>
              </a:rPr>
              <a:t>Содействие выполнению Соглашения о ВТО </a:t>
            </a:r>
            <a:endParaRPr lang="da-DK" sz="2800" dirty="0"/>
          </a:p>
        </p:txBody>
      </p:sp>
    </p:spTree>
    <p:extLst>
      <p:ext uri="{BB962C8B-B14F-4D97-AF65-F5344CB8AC3E}">
        <p14:creationId xmlns:p14="http://schemas.microsoft.com/office/powerpoint/2010/main" val="78339613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13856</Words>
  <Application>Microsoft Office PowerPoint</Application>
  <PresentationFormat>Экран (4:3)</PresentationFormat>
  <Paragraphs>458</Paragraphs>
  <Slides>39</Slides>
  <Notes>1</Notes>
  <HiddenSlides>0</HiddenSlides>
  <MMClips>0</MMClips>
  <ScaleCrop>false</ScaleCrop>
  <HeadingPairs>
    <vt:vector size="4" baseType="variant">
      <vt:variant>
        <vt:lpstr>Тема</vt:lpstr>
      </vt:variant>
      <vt:variant>
        <vt:i4>3</vt:i4>
      </vt:variant>
      <vt:variant>
        <vt:lpstr>Заголовки слайдов</vt:lpstr>
      </vt:variant>
      <vt:variant>
        <vt:i4>39</vt:i4>
      </vt:variant>
    </vt:vector>
  </HeadingPairs>
  <TitlesOfParts>
    <vt:vector size="42" baseType="lpstr">
      <vt:lpstr>Office Theme</vt:lpstr>
      <vt:lpstr>1_Office Theme</vt:lpstr>
      <vt:lpstr>2_Office Theme</vt:lpstr>
      <vt:lpstr>Презентация PowerPoint</vt:lpstr>
      <vt:lpstr>Содержание</vt:lpstr>
      <vt:lpstr>Общая характеристика</vt:lpstr>
      <vt:lpstr>Происхождение ВТО</vt:lpstr>
      <vt:lpstr>ГАТТ – международная организация де факто</vt:lpstr>
      <vt:lpstr>Уругвайский раунд (1986 – 1994 гг.)</vt:lpstr>
      <vt:lpstr>Мандат ВТО</vt:lpstr>
      <vt:lpstr>Функции ВТО</vt:lpstr>
      <vt:lpstr> </vt:lpstr>
      <vt:lpstr>Переговоры о новых правилах торговли (1)</vt:lpstr>
      <vt:lpstr>Переговоры о новых правилах торговли (2)</vt:lpstr>
      <vt:lpstr>Переговоры о новых правилах торговли (3)</vt:lpstr>
      <vt:lpstr>Разрешение споров</vt:lpstr>
      <vt:lpstr>Обзор торговой политики</vt:lpstr>
      <vt:lpstr>Сотрудничество ВТО с другими международными организациями</vt:lpstr>
      <vt:lpstr>Сотрудничество ВТО с НПО</vt:lpstr>
      <vt:lpstr>Техническое содействие развивающимся странам</vt:lpstr>
      <vt:lpstr>Членство в ВТО</vt:lpstr>
      <vt:lpstr>Как стать членом ВТО? (1)</vt:lpstr>
      <vt:lpstr>Как стать членом ВТО (2)?</vt:lpstr>
      <vt:lpstr>Специальное и дифференцированное обращение</vt:lpstr>
      <vt:lpstr>Исключения и отказы</vt:lpstr>
      <vt:lpstr>Выход, приостановление членства и исключение из ВТО</vt:lpstr>
      <vt:lpstr>Органы ВТО</vt:lpstr>
      <vt:lpstr>Организационная структура ВТО</vt:lpstr>
      <vt:lpstr>Министерская конференция</vt:lpstr>
      <vt:lpstr>Генеральный Совет</vt:lpstr>
      <vt:lpstr>Специализированные Советы, Комитеты и т.д.</vt:lpstr>
      <vt:lpstr>Комитет по торговым переговорам</vt:lpstr>
      <vt:lpstr>Политические органы без формальной институциональной структуры</vt:lpstr>
      <vt:lpstr>Судебные, квазисудебные и прочие неполитические органы</vt:lpstr>
      <vt:lpstr>Секретариат ВТО (1)</vt:lpstr>
      <vt:lpstr>Секретариат ВТО (2)</vt:lpstr>
      <vt:lpstr>Организационная структура Секретариата ВТО</vt:lpstr>
      <vt:lpstr>Принятие решений в ВТО</vt:lpstr>
      <vt:lpstr>Специальные процедуры (1)</vt:lpstr>
      <vt:lpstr>  Специальные процедуры (2)</vt:lpstr>
      <vt:lpstr>Участие в принятии решений</vt:lpstr>
      <vt:lpstr>Прочие вопросы</vt:lpstr>
    </vt:vector>
  </TitlesOfParts>
  <Company>King &amp; Spalding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круглый стол «Год России во Всемирной Торговой Организации» Рачков Илья Витальевич, доцент кафедры международного права МГИМО (У) МИД России, кандидат юридических наук  Разрешение споров в рамках ВТО</dc:title>
  <dc:creator>K&amp;S Author</dc:creator>
  <cp:lastModifiedBy>XSAQ</cp:lastModifiedBy>
  <cp:revision>2</cp:revision>
  <dcterms:created xsi:type="dcterms:W3CDTF">2016-02-24T22:33:00Z</dcterms:created>
  <dcterms:modified xsi:type="dcterms:W3CDTF">2021-03-01T09:09:59Z</dcterms:modified>
  <cp:version>0</cp:version>
</cp:coreProperties>
</file>